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82" r:id="rId2"/>
    <p:sldId id="529" r:id="rId3"/>
    <p:sldId id="528" r:id="rId4"/>
    <p:sldId id="531" r:id="rId5"/>
    <p:sldId id="595" r:id="rId6"/>
    <p:sldId id="302" r:id="rId7"/>
    <p:sldId id="306" r:id="rId8"/>
    <p:sldId id="299" r:id="rId9"/>
    <p:sldId id="264" r:id="rId10"/>
    <p:sldId id="266" r:id="rId11"/>
    <p:sldId id="303" r:id="rId12"/>
    <p:sldId id="304" r:id="rId13"/>
    <p:sldId id="310" r:id="rId14"/>
    <p:sldId id="269" r:id="rId15"/>
    <p:sldId id="308" r:id="rId16"/>
    <p:sldId id="309" r:id="rId17"/>
    <p:sldId id="286" r:id="rId18"/>
    <p:sldId id="287" r:id="rId19"/>
    <p:sldId id="525" r:id="rId20"/>
    <p:sldId id="534" r:id="rId21"/>
    <p:sldId id="289" r:id="rId22"/>
    <p:sldId id="291" r:id="rId23"/>
    <p:sldId id="307" r:id="rId24"/>
    <p:sldId id="293" r:id="rId25"/>
    <p:sldId id="533" r:id="rId26"/>
    <p:sldId id="311" r:id="rId27"/>
    <p:sldId id="602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C13F3F"/>
    <a:srgbClr val="FFFFF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63265" autoAdjust="0"/>
  </p:normalViewPr>
  <p:slideViewPr>
    <p:cSldViewPr>
      <p:cViewPr varScale="1">
        <p:scale>
          <a:sx n="78" d="100"/>
          <a:sy n="78" d="100"/>
        </p:scale>
        <p:origin x="27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6/22/23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6/22/23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14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882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8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 Community Workshop: In-Person at Pacific Park on June 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 Public Hearing: Second Public Hearing on July 11</a:t>
            </a:r>
            <a:endParaRPr dirty="0"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99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May update closer to workshop if the buttons are added to the top for translation.</a:t>
            </a:r>
            <a:endParaRPr dirty="0"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16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2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4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252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13, 2023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13,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13, 2023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June 13,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June 13, 2023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13, 2023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June 13,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13, 2023</a:t>
            </a:r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13, 2023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glendal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Glendale</a:t>
            </a:r>
            <a:br>
              <a:rPr lang="en-US" sz="3600" b="1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Douglas Johnson, National Demographics Corporation Sydni Overly, </a:t>
            </a:r>
            <a:r>
              <a:rPr lang="en-US" sz="3600" dirty="0" err="1"/>
              <a:t>Tripepi</a:t>
            </a:r>
            <a:r>
              <a:rPr lang="en-US" sz="3600" dirty="0"/>
              <a:t> Smith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FF40D-23BA-1ED6-E401-E925708232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76200"/>
            <a:ext cx="3581400" cy="48670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"/>
    </mc:Choice>
    <mc:Fallback xmlns="">
      <p:transition spd="slow" advTm="12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381254" y="1905000"/>
            <a:ext cx="3342735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</a:rPr>
              <a:t>Latinos are somewhat more concentrated along the I-5 corridor and Los Angeles City border.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-11017" y="195389"/>
            <a:ext cx="3342735" cy="12980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Latino CVAP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610109" y="1493408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88547DB-BF94-2AC0-C4FE-1489E99EF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4161472"/>
            <a:ext cx="1606705" cy="15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3311330C-308D-A179-060E-E9EAC0A19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5015"/>
            <a:ext cx="4404078" cy="61399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-87217" y="195389"/>
            <a:ext cx="3668617" cy="12980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3600" b="1" dirty="0"/>
              <a:t>Asian-American CVAP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750983" y="1600200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4697FDE-0CEA-1A8E-0577-1EFA9F215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114800"/>
            <a:ext cx="1606705" cy="15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49CB33-953E-FFA9-DBFC-C820AC57F295}"/>
              </a:ext>
            </a:extLst>
          </p:cNvPr>
          <p:cNvSpPr txBox="1"/>
          <p:nvPr/>
        </p:nvSpPr>
        <p:spPr>
          <a:xfrm>
            <a:off x="76200" y="1969687"/>
            <a:ext cx="34290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</a:rPr>
              <a:t>Asian-Americans concentrated in the north and Rancho San Rafael.</a:t>
            </a:r>
          </a:p>
        </p:txBody>
      </p:sp>
      <p:pic>
        <p:nvPicPr>
          <p:cNvPr id="4" name="Picture 3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4C0F5454-B07C-DA09-DAC9-7849C5D2D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89022"/>
            <a:ext cx="4418022" cy="6159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22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76200" y="1969687"/>
            <a:ext cx="3044183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</a:rPr>
              <a:t>African-Americans are not geographically concentrated in any specific part of the City.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-87217" y="195389"/>
            <a:ext cx="3592417" cy="12980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3600" b="1" dirty="0"/>
              <a:t>African-American CVAP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750983" y="1600200"/>
            <a:ext cx="194990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2160E9E-7F40-930F-D5B7-55367F287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114800"/>
            <a:ext cx="1606705" cy="15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339E841F-4CA2-708E-D2E5-24909C1FB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90" y="81281"/>
            <a:ext cx="4404610" cy="6140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19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504013" y="2011793"/>
            <a:ext cx="304418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</a:rPr>
              <a:t>Data from PDI.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-87217" y="195389"/>
            <a:ext cx="4506817" cy="12980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Community of Interest: Armenian % of Registered Voters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1066800" y="1752600"/>
            <a:ext cx="194990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2160E9E-7F40-930F-D5B7-55367F287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114800"/>
            <a:ext cx="1606705" cy="15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map, diagram, text&#10;&#10;Description automatically generated">
            <a:extLst>
              <a:ext uri="{FF2B5EF4-FFF2-40B4-BE49-F238E27FC236}">
                <a16:creationId xmlns:a16="http://schemas.microsoft.com/office/drawing/2014/main" id="{4F1090F4-1A18-AF33-2082-1A5D36F92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81280"/>
            <a:ext cx="4374628" cy="6098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80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76201"/>
            <a:ext cx="9123871" cy="695490"/>
          </a:xfrm>
        </p:spPr>
        <p:txBody>
          <a:bodyPr>
            <a:noAutofit/>
          </a:bodyPr>
          <a:lstStyle/>
          <a:p>
            <a:r>
              <a:rPr lang="en-US" sz="2800" b="1" dirty="0"/>
              <a:t>Other Potential Communities of Interest:</a:t>
            </a:r>
            <a:br>
              <a:rPr lang="en-US" sz="2800" b="1" dirty="0"/>
            </a:br>
            <a:r>
              <a:rPr lang="en-US" sz="2800" b="1" dirty="0"/>
              <a:t>Socio-Economic Demographics</a:t>
            </a:r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30C84F8F-A0F6-4B62-8A4E-FAC34A86B929}"/>
              </a:ext>
            </a:extLst>
          </p:cNvPr>
          <p:cNvCxnSpPr>
            <a:cxnSpLocks/>
          </p:cNvCxnSpPr>
          <p:nvPr/>
        </p:nvCxnSpPr>
        <p:spPr>
          <a:xfrm>
            <a:off x="3048000" y="914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F3CC23-3BF8-543A-8EAD-437F61FCE819}"/>
              </a:ext>
            </a:extLst>
          </p:cNvPr>
          <p:cNvSpPr txBox="1"/>
          <p:nvPr/>
        </p:nvSpPr>
        <p:spPr>
          <a:xfrm>
            <a:off x="1099776" y="900539"/>
            <a:ext cx="2602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Child at home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91BDA-0A47-0C55-B2BC-444B6B83EA78}"/>
              </a:ext>
            </a:extLst>
          </p:cNvPr>
          <p:cNvSpPr txBox="1"/>
          <p:nvPr/>
        </p:nvSpPr>
        <p:spPr>
          <a:xfrm>
            <a:off x="3525842" y="900539"/>
            <a:ext cx="2602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Spanish spoken at home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E7BAC9-6686-DAE0-ECA1-4E965F9796D3}"/>
              </a:ext>
            </a:extLst>
          </p:cNvPr>
          <p:cNvSpPr txBox="1"/>
          <p:nvPr/>
        </p:nvSpPr>
        <p:spPr>
          <a:xfrm>
            <a:off x="5943600" y="900539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Household income over $75,000 / yr.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FF828A-9E36-2E2D-D3F5-C36D3C276FA6}"/>
              </a:ext>
            </a:extLst>
          </p:cNvPr>
          <p:cNvSpPr txBox="1"/>
          <p:nvPr/>
        </p:nvSpPr>
        <p:spPr>
          <a:xfrm>
            <a:off x="2485291" y="3672932"/>
            <a:ext cx="2602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Renters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89A3AD-FE97-86F0-E59D-A0B9F36498C7}"/>
              </a:ext>
            </a:extLst>
          </p:cNvPr>
          <p:cNvSpPr txBox="1"/>
          <p:nvPr/>
        </p:nvSpPr>
        <p:spPr>
          <a:xfrm>
            <a:off x="4953000" y="3501289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Multi-Family Housing (Apartments or Condos)</a:t>
            </a:r>
          </a:p>
        </p:txBody>
      </p:sp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AAEF80DF-A675-A9D3-11B1-4EDFD33B1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23" y="3077010"/>
            <a:ext cx="1378105" cy="13071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38DF43E0-9DCB-E9ED-7919-BB1329FD5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31482"/>
            <a:ext cx="1639711" cy="228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A0A49E07-2EA0-E462-04AD-4D1D28FA8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89" y="4000014"/>
            <a:ext cx="1639711" cy="228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C7464A94-E413-81AA-8862-18021928A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04" y="1195650"/>
            <a:ext cx="1639711" cy="228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picture containing map, diagram, text&#10;&#10;Description automatically generated">
            <a:extLst>
              <a:ext uri="{FF2B5EF4-FFF2-40B4-BE49-F238E27FC236}">
                <a16:creationId xmlns:a16="http://schemas.microsoft.com/office/drawing/2014/main" id="{CE743AC7-C21F-87A4-37FF-9ADB5527C5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95650"/>
            <a:ext cx="1639711" cy="228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1122C895-112A-A98B-B78B-576C5B432B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12" y="1204394"/>
            <a:ext cx="1639711" cy="228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0"/>
            <a:ext cx="9123871" cy="871299"/>
          </a:xfrm>
        </p:spPr>
        <p:txBody>
          <a:bodyPr>
            <a:noAutofit/>
          </a:bodyPr>
          <a:lstStyle/>
          <a:p>
            <a:r>
              <a:rPr lang="en-US" sz="3600" b="1" dirty="0"/>
              <a:t>Other Possible Geographic Communities (1)</a:t>
            </a:r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30C84F8F-A0F6-4B62-8A4E-FAC34A86B929}"/>
              </a:ext>
            </a:extLst>
          </p:cNvPr>
          <p:cNvCxnSpPr>
            <a:cxnSpLocks/>
          </p:cNvCxnSpPr>
          <p:nvPr/>
        </p:nvCxnSpPr>
        <p:spPr>
          <a:xfrm>
            <a:off x="3048000" y="838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F3CC23-3BF8-543A-8EAD-437F61FCE819}"/>
              </a:ext>
            </a:extLst>
          </p:cNvPr>
          <p:cNvSpPr txBox="1"/>
          <p:nvPr/>
        </p:nvSpPr>
        <p:spPr>
          <a:xfrm>
            <a:off x="3048000" y="986588"/>
            <a:ext cx="2602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Homeowner Associations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9A71B-682C-769B-CE17-E558567BF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1409655"/>
            <a:ext cx="5940136" cy="4800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929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0"/>
            <a:ext cx="9123871" cy="871299"/>
          </a:xfrm>
        </p:spPr>
        <p:txBody>
          <a:bodyPr>
            <a:noAutofit/>
          </a:bodyPr>
          <a:lstStyle/>
          <a:p>
            <a:r>
              <a:rPr lang="en-US" sz="3600" b="1" dirty="0"/>
              <a:t>Other Possible Geographic Communities (2)</a:t>
            </a:r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30C84F8F-A0F6-4B62-8A4E-FAC34A86B929}"/>
              </a:ext>
            </a:extLst>
          </p:cNvPr>
          <p:cNvCxnSpPr>
            <a:cxnSpLocks/>
          </p:cNvCxnSpPr>
          <p:nvPr/>
        </p:nvCxnSpPr>
        <p:spPr>
          <a:xfrm>
            <a:off x="3048000" y="838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C91BDA-0A47-0C55-B2BC-444B6B83EA78}"/>
              </a:ext>
            </a:extLst>
          </p:cNvPr>
          <p:cNvSpPr txBox="1"/>
          <p:nvPr/>
        </p:nvSpPr>
        <p:spPr>
          <a:xfrm>
            <a:off x="2683169" y="909399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Unofficial Rough Neighborhoods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2F133-7684-535F-3753-036A99EB5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900" y="1296508"/>
            <a:ext cx="4419600" cy="54644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661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209618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903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>
            <a:cxnSpLocks/>
          </p:cNvCxnSpPr>
          <p:nvPr/>
        </p:nvCxnSpPr>
        <p:spPr>
          <a:xfrm>
            <a:off x="3048000" y="1219200"/>
            <a:ext cx="30255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2291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676400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Impacted by city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14400" y="5334000"/>
            <a:ext cx="7192200" cy="70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67" name="Google Shape;167;p5"/>
          <p:cNvCxnSpPr>
            <a:cxnSpLocks/>
          </p:cNvCxnSpPr>
          <p:nvPr/>
        </p:nvCxnSpPr>
        <p:spPr>
          <a:xfrm>
            <a:off x="3048000" y="15240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2CDB-5EEC-6779-84C5-D3E8347E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b="1" dirty="0"/>
              <a:t>Community of Interest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F1F5-FB84-C478-DBB1-B959E3743B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143000"/>
            <a:ext cx="8153400" cy="5105400"/>
          </a:xfrm>
        </p:spPr>
        <p:txBody>
          <a:bodyPr>
            <a:normAutofit/>
          </a:bodyPr>
          <a:lstStyle/>
          <a:p>
            <a:r>
              <a:rPr lang="en-US" sz="3200" dirty="0"/>
              <a:t>From the June 21 community workshop:</a:t>
            </a:r>
          </a:p>
          <a:p>
            <a:pPr lvl="1"/>
            <a:r>
              <a:rPr lang="en-US" sz="2800" dirty="0"/>
              <a:t>Crescenta Highlands and the Far North</a:t>
            </a:r>
          </a:p>
          <a:p>
            <a:pPr lvl="1"/>
            <a:r>
              <a:rPr lang="en-US" sz="2800" dirty="0"/>
              <a:t>Verdugo mountains </a:t>
            </a:r>
          </a:p>
          <a:p>
            <a:pPr lvl="1"/>
            <a:r>
              <a:rPr lang="en-US" sz="2800" dirty="0"/>
              <a:t>Glendale Unified School District </a:t>
            </a:r>
          </a:p>
          <a:p>
            <a:pPr lvl="1"/>
            <a:r>
              <a:rPr lang="en-US" sz="2800" dirty="0"/>
              <a:t>Glendale Community College </a:t>
            </a:r>
          </a:p>
        </p:txBody>
      </p:sp>
    </p:spTree>
    <p:extLst>
      <p:ext uri="{BB962C8B-B14F-4D97-AF65-F5344CB8AC3E}">
        <p14:creationId xmlns:p14="http://schemas.microsoft.com/office/powerpoint/2010/main" val="137961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Introductions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3495261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3434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Your Turn – Communities of Interest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461200" cy="417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Who is part of your community?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some meaningful places your community recognizes or gathers at?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some common concerns you share with a group?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some common cultural characteristics that unite a community?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common work-related traits that bring a community together?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is significant about the physical environment?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areas benefit from staying together in a district?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13F3F"/>
                </a:solidFill>
              </a:rPr>
              <a:t>Your thoughts will become part of the record.</a:t>
            </a:r>
          </a:p>
          <a:p>
            <a:pPr marL="0" indent="0" algn="ctr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241" name="Google Shape;241;p12"/>
          <p:cNvCxnSpPr>
            <a:cxnSpLocks/>
          </p:cNvCxnSpPr>
          <p:nvPr/>
        </p:nvCxnSpPr>
        <p:spPr>
          <a:xfrm>
            <a:off x="3048000" y="983173"/>
            <a:ext cx="30024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6397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6200" y="29130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551424" y="1766125"/>
            <a:ext cx="8211575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2000" i="0" dirty="0">
                <a:solidFill>
                  <a:srgbClr val="002060"/>
                </a:solidFill>
              </a:rPr>
              <a:t>Paper-based simple “Draw a draft map” tool</a:t>
            </a:r>
            <a:endParaRPr sz="2000" i="1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online tool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1014750" y="4665159"/>
            <a:ext cx="7105500" cy="70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Whether you use the online mapping tool, the paper kit, or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just draw on a napkin, we welcome your maps!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96" name="Google Shape;196;p8"/>
          <p:cNvCxnSpPr>
            <a:cxnSpLocks/>
          </p:cNvCxnSpPr>
          <p:nvPr/>
        </p:nvCxnSpPr>
        <p:spPr>
          <a:xfrm>
            <a:off x="3048000" y="13716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8650" y="0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 dirty="0"/>
              <a:t>Interactive Review Map</a:t>
            </a:r>
            <a:endParaRPr sz="40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36226" y="854499"/>
            <a:ext cx="4688174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For Viewing Maps, not Drawing Them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Demographic data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Population Unit details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Zoom in and out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Search by address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View (and overlay) draft 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maps, when available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7" name="Google Shape;217;p10"/>
          <p:cNvCxnSpPr>
            <a:cxnSpLocks/>
          </p:cNvCxnSpPr>
          <p:nvPr/>
        </p:nvCxnSpPr>
        <p:spPr>
          <a:xfrm>
            <a:off x="2971800" y="819522"/>
            <a:ext cx="311332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4000F9B-5401-C3DD-AEDB-C9E25E345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3246" y="2362200"/>
            <a:ext cx="5498354" cy="39048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8650" y="0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 dirty="0"/>
              <a:t>Simple Map Drawing Tool</a:t>
            </a:r>
            <a:endParaRPr sz="40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36226" y="854499"/>
            <a:ext cx="4992974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details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7" name="Google Shape;217;p10"/>
          <p:cNvCxnSpPr>
            <a:cxnSpLocks/>
          </p:cNvCxnSpPr>
          <p:nvPr/>
        </p:nvCxnSpPr>
        <p:spPr>
          <a:xfrm>
            <a:off x="2971800" y="819522"/>
            <a:ext cx="311332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99E71608-63DA-504A-6CF6-A0919F4D8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79" y="899897"/>
            <a:ext cx="4159521" cy="5383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938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DRA (Dave’s Redistricting App)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25" y="1239025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Draw Your Community of Interest or a Full District Map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Easy-to-use online mapping tool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Full demographic and geographic database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Email a link to your map to the City and publish or share</a:t>
            </a:r>
            <a:endParaRPr sz="2000" dirty="0">
              <a:solidFill>
                <a:srgbClr val="C13F3F"/>
              </a:solidFill>
            </a:endParaRPr>
          </a:p>
        </p:txBody>
      </p:sp>
      <p:cxnSp>
        <p:nvCxnSpPr>
          <p:cNvPr id="241" name="Google Shape;241;p12"/>
          <p:cNvCxnSpPr>
            <a:cxnSpLocks/>
          </p:cNvCxnSpPr>
          <p:nvPr/>
        </p:nvCxnSpPr>
        <p:spPr>
          <a:xfrm>
            <a:off x="3048000" y="983173"/>
            <a:ext cx="30024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D8AA6FA-1CCE-69D5-2F4B-99CA9B99DE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2895600"/>
            <a:ext cx="5410200" cy="3819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Q&amp;A With Your Hosts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3495261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52455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How to Stay Engaged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404081" y="1918093"/>
            <a:ext cx="4167920" cy="486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Dedicated website: </a:t>
            </a:r>
            <a:r>
              <a:rPr lang="en-US" sz="1800" dirty="0">
                <a:solidFill>
                  <a:srgbClr val="002060"/>
                </a:solidFill>
                <a:hlinkClick r:id="rId3"/>
              </a:rPr>
              <a:t>www.mapglendale.org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In-person workshops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Virtual workshops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Pop-up events in the community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Social media (including online ads)</a:t>
            </a:r>
          </a:p>
          <a:p>
            <a:pPr marL="817880" indent="-342900">
              <a:spcBef>
                <a:spcPts val="550"/>
              </a:spcBef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Animated explainer video</a:t>
            </a:r>
          </a:p>
          <a:p>
            <a:pPr marL="817880" indent="-342900">
              <a:spcBef>
                <a:spcPts val="550"/>
              </a:spcBef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Flyers</a:t>
            </a:r>
          </a:p>
          <a:p>
            <a:pPr marL="817880" indent="-342900">
              <a:spcBef>
                <a:spcPts val="550"/>
              </a:spcBef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Community group outreach</a:t>
            </a:r>
          </a:p>
          <a:p>
            <a:pPr marL="817880" indent="-342900">
              <a:spcBef>
                <a:spcPts val="550"/>
              </a:spcBef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Interpretation/translation of materials</a:t>
            </a:r>
            <a:endParaRPr lang="en-US" sz="1800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241" name="Google Shape;241;p12"/>
          <p:cNvCxnSpPr>
            <a:cxnSpLocks/>
          </p:cNvCxnSpPr>
          <p:nvPr/>
        </p:nvCxnSpPr>
        <p:spPr>
          <a:xfrm>
            <a:off x="3048000" y="983173"/>
            <a:ext cx="30024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38;p12">
            <a:extLst>
              <a:ext uri="{FF2B5EF4-FFF2-40B4-BE49-F238E27FC236}">
                <a16:creationId xmlns:a16="http://schemas.microsoft.com/office/drawing/2014/main" id="{FA3F2F13-E715-B29A-15CA-F043E0A003BC}"/>
              </a:ext>
            </a:extLst>
          </p:cNvPr>
          <p:cNvSpPr txBox="1">
            <a:spLocks/>
          </p:cNvSpPr>
          <p:nvPr/>
        </p:nvSpPr>
        <p:spPr>
          <a:xfrm>
            <a:off x="432912" y="1030266"/>
            <a:ext cx="8278175" cy="8541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000" b="1" dirty="0">
                <a:solidFill>
                  <a:srgbClr val="C13F3F"/>
                </a:solidFill>
              </a:rPr>
              <a:t>The City is committed to robust outreach and engagement throughout the process, including the following:  </a:t>
            </a:r>
          </a:p>
        </p:txBody>
      </p:sp>
      <p:pic>
        <p:nvPicPr>
          <p:cNvPr id="7" name="Picture 6" descr="A picture containing text, electronics, computer, screenshot&#10;&#10;Description automatically generated">
            <a:extLst>
              <a:ext uri="{FF2B5EF4-FFF2-40B4-BE49-F238E27FC236}">
                <a16:creationId xmlns:a16="http://schemas.microsoft.com/office/drawing/2014/main" id="{526EB238-2D95-9D32-1BCD-BE926C987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55" y="1533536"/>
            <a:ext cx="3332345" cy="4638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7447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1524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How to Stay Engaged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1109142" y="4953000"/>
            <a:ext cx="692566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12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sz="2000" b="1" dirty="0">
                <a:solidFill>
                  <a:srgbClr val="002060"/>
                </a:solidFill>
              </a:rPr>
              <a:t>Website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b="1" dirty="0" err="1">
                <a:solidFill>
                  <a:srgbClr val="C13F3F"/>
                </a:solidFill>
              </a:rPr>
              <a:t>MapGlendale.org</a:t>
            </a:r>
            <a:r>
              <a:rPr lang="en-US" sz="2000" b="1" dirty="0">
                <a:solidFill>
                  <a:srgbClr val="C13F3F"/>
                </a:solidFill>
              </a:rPr>
              <a:t> |</a:t>
            </a:r>
            <a:r>
              <a:rPr lang="en-US" sz="2000" b="1" dirty="0">
                <a:solidFill>
                  <a:srgbClr val="002060"/>
                </a:solidFill>
              </a:rPr>
              <a:t>Phone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b="1" dirty="0">
                <a:solidFill>
                  <a:srgbClr val="C13F3F"/>
                </a:solidFill>
              </a:rPr>
              <a:t>(818) 548-4844, ext. 1</a:t>
            </a: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sz="2000" b="1" dirty="0">
                <a:solidFill>
                  <a:srgbClr val="002060"/>
                </a:solidFill>
              </a:rPr>
              <a:t>Email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b="1" dirty="0" err="1">
                <a:solidFill>
                  <a:srgbClr val="C13F3F"/>
                </a:solidFill>
              </a:rPr>
              <a:t>mapglendale@glendaleca.gov</a:t>
            </a:r>
            <a:endParaRPr lang="en-US" sz="2000" b="1" dirty="0">
              <a:solidFill>
                <a:srgbClr val="C13F3F"/>
              </a:solidFill>
            </a:endParaRPr>
          </a:p>
        </p:txBody>
      </p:sp>
      <p:pic>
        <p:nvPicPr>
          <p:cNvPr id="3" name="Picture 2" descr="A screenshot of a web page&#10;&#10;Description automatically generated with medium confidence">
            <a:extLst>
              <a:ext uri="{FF2B5EF4-FFF2-40B4-BE49-F238E27FC236}">
                <a16:creationId xmlns:a16="http://schemas.microsoft.com/office/drawing/2014/main" id="{44CA5534-A3E6-22BF-8EE2-C071CBA4F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6" y="1143000"/>
            <a:ext cx="755181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3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313541"/>
            <a:ext cx="8153400" cy="470625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i="1" dirty="0">
                <a:solidFill>
                  <a:srgbClr val="002060"/>
                </a:solidFill>
              </a:rPr>
              <a:t>You</a:t>
            </a:r>
            <a:r>
              <a:rPr lang="en-US" sz="3200" dirty="0">
                <a:solidFill>
                  <a:srgbClr val="002060"/>
                </a:solidFill>
              </a:rPr>
              <a:t> Learn from the Experts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>
                <a:solidFill>
                  <a:srgbClr val="002060"/>
                </a:solidFill>
              </a:rPr>
              <a:t>Experts Listen to </a:t>
            </a:r>
            <a:r>
              <a:rPr lang="en-US" sz="3200" i="1" dirty="0">
                <a:solidFill>
                  <a:srgbClr val="002060"/>
                </a:solidFill>
              </a:rPr>
              <a:t>You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>
                <a:solidFill>
                  <a:srgbClr val="002060"/>
                </a:solidFill>
              </a:rPr>
              <a:t>Mapping Tools Overview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>
                <a:solidFill>
                  <a:srgbClr val="002060"/>
                </a:solidFill>
              </a:rPr>
              <a:t>You Leave Empowered to Give Effective Feedback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5050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Why You Should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313541"/>
            <a:ext cx="8153400" cy="47062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Democracy works better when people are engaged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You are the experts on your community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You are the experts on your neighborhood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The districts determined in this process will be around until 2031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6523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FFFE-6968-9D19-DD91-D7620EE9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059B-F385-DBB3-8181-B9BCB2F859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3400" cy="5105400"/>
          </a:xfrm>
        </p:spPr>
        <p:txBody>
          <a:bodyPr/>
          <a:lstStyle/>
          <a:p>
            <a:pPr marL="880110" lvl="1" indent="-514350">
              <a:buFont typeface="+mj-lt"/>
              <a:buAutoNum type="romanUcPeriod"/>
            </a:pPr>
            <a:endParaRPr lang="en-US" dirty="0"/>
          </a:p>
          <a:p>
            <a:pPr marL="880110" lvl="1" indent="-514350">
              <a:buFont typeface="+mj-lt"/>
              <a:buAutoNum type="romanUcPeriod"/>
            </a:pPr>
            <a:r>
              <a:rPr lang="en-US" sz="2800" dirty="0"/>
              <a:t>Background: The Districting Process</a:t>
            </a:r>
          </a:p>
          <a:p>
            <a:pPr marL="880110" lvl="1" indent="-514350">
              <a:buFont typeface="+mj-lt"/>
              <a:buAutoNum type="romanUcPeriod"/>
            </a:pPr>
            <a:r>
              <a:rPr lang="en-US" sz="2800" dirty="0"/>
              <a:t>Legal Requirements for Districts</a:t>
            </a:r>
          </a:p>
          <a:p>
            <a:pPr marL="880110" lvl="1" indent="-514350">
              <a:buFont typeface="+mj-lt"/>
              <a:buAutoNum type="romanUcPeriod"/>
            </a:pPr>
            <a:r>
              <a:rPr lang="en-US" sz="2800" dirty="0"/>
              <a:t>Demographic Profile of Glendale</a:t>
            </a:r>
          </a:p>
          <a:p>
            <a:pPr marL="880110" lvl="1" indent="-514350">
              <a:buFont typeface="+mj-lt"/>
              <a:buAutoNum type="romanUcPeriod"/>
            </a:pPr>
            <a:r>
              <a:rPr lang="en-US" sz="2800" dirty="0"/>
              <a:t>Community of Interest Discussion</a:t>
            </a:r>
          </a:p>
          <a:p>
            <a:pPr marL="880110" lvl="1" indent="-514350">
              <a:buFont typeface="+mj-lt"/>
              <a:buAutoNum type="romanUcPeriod"/>
            </a:pPr>
            <a:r>
              <a:rPr lang="en-US" sz="2800" dirty="0"/>
              <a:t>Public Mapping Tools</a:t>
            </a:r>
          </a:p>
          <a:p>
            <a:pPr marL="880110" lvl="1" indent="-514350">
              <a:buFont typeface="+mj-lt"/>
              <a:buAutoNum type="romanUcPeriod"/>
            </a:pPr>
            <a:r>
              <a:rPr lang="en-US" sz="2800" dirty="0"/>
              <a:t>Q&amp;A</a:t>
            </a:r>
          </a:p>
          <a:p>
            <a:pPr marL="880110" lvl="1" indent="-514350">
              <a:buFont typeface="+mj-lt"/>
              <a:buAutoNum type="romanUcPeriod"/>
            </a:pPr>
            <a:r>
              <a:rPr lang="en-US" sz="2800" dirty="0"/>
              <a:t>How to Stay Engaged</a:t>
            </a:r>
          </a:p>
          <a:p>
            <a:pPr marL="880110" lvl="1" indent="-514350">
              <a:buFont typeface="+mj-lt"/>
              <a:buAutoNum type="romanU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2E0B1-FE9F-451D-A230-A7F7390B7E53}"/>
              </a:ext>
            </a:extLst>
          </p:cNvPr>
          <p:cNvSpPr txBox="1"/>
          <p:nvPr/>
        </p:nvSpPr>
        <p:spPr>
          <a:xfrm>
            <a:off x="1231174" y="4953000"/>
            <a:ext cx="6681651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Today’s Goal: </a:t>
            </a: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You leave empowered to participate effectively in the districting process</a:t>
            </a:r>
          </a:p>
        </p:txBody>
      </p:sp>
    </p:spTree>
    <p:extLst>
      <p:ext uri="{BB962C8B-B14F-4D97-AF65-F5344CB8AC3E}">
        <p14:creationId xmlns:p14="http://schemas.microsoft.com/office/powerpoint/2010/main" val="254515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The Districting Process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52500" y="914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2007895"/>
              </p:ext>
            </p:extLst>
          </p:nvPr>
        </p:nvGraphicFramePr>
        <p:xfrm>
          <a:off x="472120" y="990600"/>
          <a:ext cx="8153400" cy="4820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Council Hearing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June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Round of Community Forums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round: 1 virtual workshop, 6 in-person workshops + pop-up events. Beginning June 13 through July 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17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nd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Council Hearing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July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Very similar presentation to the first hearing, but with a summary of feedback from the forums. Council opportunity to give direction to NDC.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637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Initial Deadline for the public to submit maps</a:t>
                      </a:r>
                    </a:p>
                    <a:p>
                      <a:pPr algn="ctr"/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August 5</a:t>
                      </a:r>
                      <a:endParaRPr lang="en-US" sz="14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submitted far enough in advance to allow NDC to download, input and process the maps for posting online before the August 8 posting deadline.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09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post initial draft maps on project website</a:t>
                      </a:r>
                    </a:p>
                    <a:p>
                      <a:pPr algn="ctr"/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August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  <a:p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en-US" sz="1600" b="1" i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Council Hearing</a:t>
                      </a:r>
                    </a:p>
                    <a:p>
                      <a:pPr algn="ctr"/>
                      <a:r>
                        <a:rPr lang="en-US" sz="14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August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formal public and Council consideration of initial draft maps. Opportunity for Council to select “focus” maps options and to request new or revised maps.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690713"/>
                  </a:ext>
                </a:extLst>
              </a:tr>
            </a:tbl>
          </a:graphicData>
        </a:graphic>
      </p:graphicFrame>
      <p:sp>
        <p:nvSpPr>
          <p:cNvPr id="4" name="Google Shape;127;p2">
            <a:extLst>
              <a:ext uri="{FF2B5EF4-FFF2-40B4-BE49-F238E27FC236}">
                <a16:creationId xmlns:a16="http://schemas.microsoft.com/office/drawing/2014/main" id="{5097BE69-1051-295A-038D-3CFB8B0DC538}"/>
              </a:ext>
            </a:extLst>
          </p:cNvPr>
          <p:cNvSpPr txBox="1">
            <a:spLocks/>
          </p:cNvSpPr>
          <p:nvPr/>
        </p:nvSpPr>
        <p:spPr>
          <a:xfrm>
            <a:off x="3032513" y="6342088"/>
            <a:ext cx="2216046" cy="5446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000" b="1" dirty="0"/>
              <a:t>Part 1 of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3114700"/>
              </p:ext>
            </p:extLst>
          </p:nvPr>
        </p:nvGraphicFramePr>
        <p:xfrm>
          <a:off x="622470" y="894080"/>
          <a:ext cx="8153400" cy="4302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nd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Round of Community Forums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round: 1 virtual workshop, 6 in-person workshops + pop-up events. Beginning August 17 through September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17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submit maps</a:t>
                      </a:r>
                    </a:p>
                    <a:p>
                      <a:pPr algn="ctr"/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September 28</a:t>
                      </a:r>
                      <a:endParaRPr lang="en-US" sz="14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submitted far enough in advance to allow NDC to download, input and process the maps for posting online.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84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post new maps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4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62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Council Hearing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&amp; Council to consider “focus” maps and any new or revised maps. Preferred map and election sequence selected and 1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reading of adoption ordinance.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637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Council Hearing and Map Adoption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Council selects map via ordinance, contingent on voter approval.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Citywide Vote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March 5,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Vote on transition to by-district elections on primary and (at-large) City Council election ballot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121646"/>
                  </a:ext>
                </a:extLst>
              </a:tr>
            </a:tbl>
          </a:graphicData>
        </a:graphic>
      </p:graphicFrame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The Districting Process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52500" y="838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27;p2">
            <a:extLst>
              <a:ext uri="{FF2B5EF4-FFF2-40B4-BE49-F238E27FC236}">
                <a16:creationId xmlns:a16="http://schemas.microsoft.com/office/drawing/2014/main" id="{BEA860A0-E53D-BE76-C1F9-F8FF78BEE48D}"/>
              </a:ext>
            </a:extLst>
          </p:cNvPr>
          <p:cNvSpPr txBox="1">
            <a:spLocks/>
          </p:cNvSpPr>
          <p:nvPr/>
        </p:nvSpPr>
        <p:spPr>
          <a:xfrm>
            <a:off x="3032513" y="6342088"/>
            <a:ext cx="2216046" cy="5446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000" b="1" dirty="0"/>
              <a:t>Part 2 of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180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89076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500"/>
              </a:spcBef>
              <a:buSzPct val="70000"/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Garamond"/>
              </a:rPr>
              <a:t>Equal Population</a:t>
            </a:r>
            <a:endParaRPr sz="1600" b="1" dirty="0">
              <a:solidFill>
                <a:srgbClr val="002060"/>
              </a:solidFill>
              <a:latin typeface="Garamond"/>
            </a:endParaRPr>
          </a:p>
          <a:p>
            <a:pPr marL="342900" indent="-342900">
              <a:spcBef>
                <a:spcPts val="500"/>
              </a:spcBef>
              <a:buSzPct val="70000"/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Garamond"/>
              </a:rPr>
              <a:t>Federal Voting Rights Act</a:t>
            </a:r>
            <a:endParaRPr sz="1600" b="1" dirty="0">
              <a:solidFill>
                <a:srgbClr val="002060"/>
              </a:solidFill>
              <a:latin typeface="Garamond"/>
            </a:endParaRPr>
          </a:p>
          <a:p>
            <a:pPr marL="342900" indent="-342900">
              <a:spcBef>
                <a:spcPts val="500"/>
              </a:spcBef>
              <a:buSzPct val="70000"/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Garamond"/>
              </a:rPr>
              <a:t>No Racial Gerrymandering</a:t>
            </a:r>
            <a:endParaRPr sz="1600" b="1" dirty="0">
              <a:solidFill>
                <a:srgbClr val="002060"/>
              </a:solidFill>
              <a:latin typeface="Garamond"/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16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1518547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Garamond"/>
              </a:rPr>
              <a:t>Respect voters’ choices / continuity in office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Garamond"/>
              </a:rPr>
              <a:t>Future population growth</a:t>
            </a:r>
            <a:endParaRPr sz="1600" b="1" dirty="0">
              <a:solidFill>
                <a:srgbClr val="002060"/>
              </a:solidFill>
              <a:latin typeface="Garamond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8321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sp>
        <p:nvSpPr>
          <p:cNvPr id="143" name="Google Shape;143;p3"/>
          <p:cNvSpPr txBox="1"/>
          <p:nvPr/>
        </p:nvSpPr>
        <p:spPr>
          <a:xfrm>
            <a:off x="2842196" y="1935300"/>
            <a:ext cx="3039000" cy="42648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  <a:endParaRPr lang="en-US" sz="1450" i="0" dirty="0">
              <a:solidFill>
                <a:srgbClr val="002060"/>
              </a:solidFill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endParaRPr lang="en-US" sz="9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</a:t>
            </a:r>
            <a:endParaRPr sz="16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 dirty="0"/>
          </a:p>
        </p:txBody>
      </p:sp>
      <p:cxnSp>
        <p:nvCxnSpPr>
          <p:cNvPr id="147" name="Google Shape;147;p3"/>
          <p:cNvCxnSpPr>
            <a:cxnSpLocks/>
          </p:cNvCxnSpPr>
          <p:nvPr/>
        </p:nvCxnSpPr>
        <p:spPr>
          <a:xfrm>
            <a:off x="3052500" y="1014075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209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639A2-F96A-4709-AAD9-18501E8EB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7" y="4028577"/>
            <a:ext cx="2572735" cy="17070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228600"/>
            <a:ext cx="3342735" cy="1298019"/>
          </a:xfrm>
        </p:spPr>
        <p:txBody>
          <a:bodyPr>
            <a:noAutofit/>
          </a:bodyPr>
          <a:lstStyle/>
          <a:p>
            <a:r>
              <a:rPr lang="en-US" sz="3600" b="1" dirty="0"/>
              <a:t>Demographic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452167" y="2133600"/>
            <a:ext cx="2133600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Each of the 6 districts must contain about 32,830 people.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E91C5A70-72E6-B14D-86DA-A506F3CF1709}"/>
              </a:ext>
            </a:extLst>
          </p:cNvPr>
          <p:cNvCxnSpPr>
            <a:cxnSpLocks/>
          </p:cNvCxnSpPr>
          <p:nvPr/>
        </p:nvCxnSpPr>
        <p:spPr>
          <a:xfrm>
            <a:off x="523335" y="1676400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576BF28-5FAD-1AA3-A6A5-C8F1AAE95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250797"/>
              </p:ext>
            </p:extLst>
          </p:nvPr>
        </p:nvGraphicFramePr>
        <p:xfrm>
          <a:off x="3206750" y="101600"/>
          <a:ext cx="5776913" cy="624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95753" imgH="5724525" progId="Excel.Sheet.12">
                  <p:embed/>
                </p:oleObj>
              </mc:Choice>
              <mc:Fallback>
                <p:oleObj name="Worksheet" r:id="rId2" imgW="5295753" imgH="5724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6750" y="101600"/>
                        <a:ext cx="5776913" cy="624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6149</TotalTime>
  <Words>1275</Words>
  <Application>Microsoft Macintosh PowerPoint</Application>
  <PresentationFormat>On-screen Show (4:3)</PresentationFormat>
  <Paragraphs>193</Paragraphs>
  <Slides>27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Worksheet</vt:lpstr>
      <vt:lpstr>City of Glendale Introduction to Districting</vt:lpstr>
      <vt:lpstr>Introductions</vt:lpstr>
      <vt:lpstr>Today’s Goals</vt:lpstr>
      <vt:lpstr>Why You Should Care</vt:lpstr>
      <vt:lpstr>Presentation Overview</vt:lpstr>
      <vt:lpstr>The Districting Process</vt:lpstr>
      <vt:lpstr>The Districting Process</vt:lpstr>
      <vt:lpstr>Districting Rules and Goals</vt:lpstr>
      <vt:lpstr>Demographic Summary</vt:lpstr>
      <vt:lpstr>PowerPoint Presentation</vt:lpstr>
      <vt:lpstr>PowerPoint Presentation</vt:lpstr>
      <vt:lpstr>PowerPoint Presentation</vt:lpstr>
      <vt:lpstr>PowerPoint Presentation</vt:lpstr>
      <vt:lpstr>Other Potential Communities of Interest: Socio-Economic Demographics</vt:lpstr>
      <vt:lpstr>Other Possible Geographic Communities (1)</vt:lpstr>
      <vt:lpstr>Other Possible Geographic Communities (2)</vt:lpstr>
      <vt:lpstr>Defining Neighborhoods</vt:lpstr>
      <vt:lpstr>Beyond Neighborhoods: Defining Communities of Interest</vt:lpstr>
      <vt:lpstr>Community of Interest Input</vt:lpstr>
      <vt:lpstr>Your Turn – Communities of Interest</vt:lpstr>
      <vt:lpstr>Public Mapping and Map Review Tools</vt:lpstr>
      <vt:lpstr>Interactive Review Map</vt:lpstr>
      <vt:lpstr>Simple Map Drawing Tool</vt:lpstr>
      <vt:lpstr>DRA (Dave’s Redistricting App)</vt:lpstr>
      <vt:lpstr>Q&amp;A With Your Hosts</vt:lpstr>
      <vt:lpstr>How to Stay Engaged</vt:lpstr>
      <vt:lpstr>How to Stay Engaged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Sydni Overly</cp:lastModifiedBy>
  <cp:revision>503</cp:revision>
  <cp:lastPrinted>2017-05-23T05:26:42Z</cp:lastPrinted>
  <dcterms:created xsi:type="dcterms:W3CDTF">2011-05-19T00:29:13Z</dcterms:created>
  <dcterms:modified xsi:type="dcterms:W3CDTF">2023-06-22T16:22:09Z</dcterms:modified>
</cp:coreProperties>
</file>