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82" r:id="rId2"/>
    <p:sldId id="605" r:id="rId3"/>
    <p:sldId id="302" r:id="rId4"/>
    <p:sldId id="303" r:id="rId5"/>
    <p:sldId id="309" r:id="rId6"/>
    <p:sldId id="304" r:id="rId7"/>
    <p:sldId id="308" r:id="rId8"/>
    <p:sldId id="305" r:id="rId9"/>
    <p:sldId id="312" r:id="rId10"/>
    <p:sldId id="311" r:id="rId11"/>
    <p:sldId id="306" r:id="rId12"/>
    <p:sldId id="307" r:id="rId13"/>
    <p:sldId id="608" r:id="rId14"/>
    <p:sldId id="602"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F3F"/>
    <a:srgbClr val="005DA2"/>
    <a:srgbClr val="FFFFFF"/>
    <a:srgbClr val="000000"/>
    <a:srgbClr val="FFFF99"/>
    <a:srgbClr val="D921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1E84D-0876-432F-A1E4-3EAA80A9DC47}" v="10" dt="2024-03-27T16:23:59.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23" autoAdjust="0"/>
    <p:restoredTop sz="95657" autoAdjust="0"/>
  </p:normalViewPr>
  <p:slideViewPr>
    <p:cSldViewPr>
      <p:cViewPr varScale="1">
        <p:scale>
          <a:sx n="128" d="100"/>
          <a:sy n="128" d="100"/>
        </p:scale>
        <p:origin x="1344" y="176"/>
      </p:cViewPr>
      <p:guideLst>
        <p:guide orient="horz" pos="2160"/>
        <p:guide pos="2880"/>
      </p:guideLst>
    </p:cSldViewPr>
  </p:slideViewPr>
  <p:outlineViewPr>
    <p:cViewPr>
      <p:scale>
        <a:sx n="33" d="100"/>
        <a:sy n="33" d="100"/>
      </p:scale>
      <p:origin x="0" y="-1916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3142" y="4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wilson" clId="Web-{4941E84D-0876-432F-A1E4-3EAA80A9DC47}"/>
    <pc:docChg chg="addSld delSld modSld">
      <pc:chgData name="madeline wilson" userId="" providerId="" clId="Web-{4941E84D-0876-432F-A1E4-3EAA80A9DC47}" dt="2024-03-27T16:23:59.930" v="9"/>
      <pc:docMkLst>
        <pc:docMk/>
      </pc:docMkLst>
      <pc:sldChg chg="del">
        <pc:chgData name="madeline wilson" userId="" providerId="" clId="Web-{4941E84D-0876-432F-A1E4-3EAA80A9DC47}" dt="2024-03-27T16:23:59.930" v="9"/>
        <pc:sldMkLst>
          <pc:docMk/>
          <pc:sldMk cId="2552455622" sldId="533"/>
        </pc:sldMkLst>
      </pc:sldChg>
      <pc:sldChg chg="delSp del">
        <pc:chgData name="madeline wilson" userId="" providerId="" clId="Web-{4941E84D-0876-432F-A1E4-3EAA80A9DC47}" dt="2024-03-27T16:23:49.445" v="6"/>
        <pc:sldMkLst>
          <pc:docMk/>
          <pc:sldMk cId="3470844638" sldId="607"/>
        </pc:sldMkLst>
        <pc:spChg chg="del">
          <ac:chgData name="madeline wilson" userId="" providerId="" clId="Web-{4941E84D-0876-432F-A1E4-3EAA80A9DC47}" dt="2024-03-27T16:22:52.069" v="0"/>
          <ac:spMkLst>
            <pc:docMk/>
            <pc:sldMk cId="3470844638" sldId="607"/>
            <ac:spMk id="6" creationId="{17154C8E-D196-CF31-0E73-FECC075CC862}"/>
          </ac:spMkLst>
        </pc:spChg>
      </pc:sldChg>
      <pc:sldChg chg="addSp modSp add del">
        <pc:chgData name="madeline wilson" userId="" providerId="" clId="Web-{4941E84D-0876-432F-A1E4-3EAA80A9DC47}" dt="2024-03-27T16:23:57.758" v="8"/>
        <pc:sldMkLst>
          <pc:docMk/>
          <pc:sldMk cId="540764324" sldId="608"/>
        </pc:sldMkLst>
        <pc:spChg chg="add mod">
          <ac:chgData name="madeline wilson" userId="" providerId="" clId="Web-{4941E84D-0876-432F-A1E4-3EAA80A9DC47}" dt="2024-03-27T16:23:45.508" v="5" actId="1076"/>
          <ac:spMkLst>
            <pc:docMk/>
            <pc:sldMk cId="540764324" sldId="608"/>
            <ac:spMk id="2" creationId="{17154C8E-D196-CF31-0E73-FECC075CC8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78058" cy="469583"/>
          </a:xfrm>
          <a:prstGeom prst="rect">
            <a:avLst/>
          </a:prstGeom>
        </p:spPr>
        <p:txBody>
          <a:bodyPr vert="horz" lIns="91669" tIns="45835" rIns="91669" bIns="45835" rtlCol="0"/>
          <a:lstStyle>
            <a:lvl1pPr algn="l">
              <a:defRPr sz="1200"/>
            </a:lvl1pPr>
          </a:lstStyle>
          <a:p>
            <a:endParaRPr lang="en-US" dirty="0"/>
          </a:p>
        </p:txBody>
      </p:sp>
      <p:sp>
        <p:nvSpPr>
          <p:cNvPr id="3" name="Date Placeholder 2"/>
          <p:cNvSpPr>
            <a:spLocks noGrp="1"/>
          </p:cNvSpPr>
          <p:nvPr>
            <p:ph type="dt" sz="quarter" idx="1"/>
          </p:nvPr>
        </p:nvSpPr>
        <p:spPr>
          <a:xfrm>
            <a:off x="4022826" y="5"/>
            <a:ext cx="3078058" cy="469583"/>
          </a:xfrm>
          <a:prstGeom prst="rect">
            <a:avLst/>
          </a:prstGeom>
        </p:spPr>
        <p:txBody>
          <a:bodyPr vert="horz" lIns="91669" tIns="45835" rIns="91669" bIns="45835" rtlCol="0"/>
          <a:lstStyle>
            <a:lvl1pPr algn="r">
              <a:defRPr sz="1200"/>
            </a:lvl1pPr>
          </a:lstStyle>
          <a:p>
            <a:fld id="{4F0938CC-CE79-4435-A706-83705538FAFE}" type="datetimeFigureOut">
              <a:rPr lang="en-US" smtClean="0"/>
              <a:pPr/>
              <a:t>3/27/2024</a:t>
            </a:fld>
            <a:endParaRPr lang="en-US" dirty="0"/>
          </a:p>
        </p:txBody>
      </p:sp>
      <p:sp>
        <p:nvSpPr>
          <p:cNvPr id="4" name="Footer Placeholder 3"/>
          <p:cNvSpPr>
            <a:spLocks noGrp="1"/>
          </p:cNvSpPr>
          <p:nvPr>
            <p:ph type="ftr" sz="quarter" idx="2"/>
          </p:nvPr>
        </p:nvSpPr>
        <p:spPr>
          <a:xfrm>
            <a:off x="0" y="8917305"/>
            <a:ext cx="3078058" cy="469583"/>
          </a:xfrm>
          <a:prstGeom prst="rect">
            <a:avLst/>
          </a:prstGeom>
        </p:spPr>
        <p:txBody>
          <a:bodyPr vert="horz" lIns="91669" tIns="45835" rIns="91669" bIns="4583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826" y="8917305"/>
            <a:ext cx="3078058" cy="469583"/>
          </a:xfrm>
          <a:prstGeom prst="rect">
            <a:avLst/>
          </a:prstGeom>
        </p:spPr>
        <p:txBody>
          <a:bodyPr vert="horz" lIns="91669" tIns="45835" rIns="91669" bIns="45835" rtlCol="0" anchor="b"/>
          <a:lstStyle>
            <a:lvl1pPr algn="r">
              <a:defRPr sz="1200"/>
            </a:lvl1pPr>
          </a:lstStyle>
          <a:p>
            <a:fld id="{D669F728-D530-4620-B9D3-C4599D173138}" type="slidenum">
              <a:rPr lang="en-US" smtClean="0"/>
              <a:pPr/>
              <a:t>‹#›</a:t>
            </a:fld>
            <a:endParaRPr lang="en-US" dirty="0"/>
          </a:p>
        </p:txBody>
      </p:sp>
    </p:spTree>
    <p:extLst>
      <p:ext uri="{BB962C8B-B14F-4D97-AF65-F5344CB8AC3E}">
        <p14:creationId xmlns:p14="http://schemas.microsoft.com/office/powerpoint/2010/main" val="204299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78058" cy="469583"/>
          </a:xfrm>
          <a:prstGeom prst="rect">
            <a:avLst/>
          </a:prstGeom>
        </p:spPr>
        <p:txBody>
          <a:bodyPr vert="horz" lIns="91669" tIns="45835" rIns="91669" bIns="45835" rtlCol="0"/>
          <a:lstStyle>
            <a:lvl1pPr algn="l">
              <a:defRPr sz="1200"/>
            </a:lvl1pPr>
          </a:lstStyle>
          <a:p>
            <a:endParaRPr lang="en-US" dirty="0"/>
          </a:p>
        </p:txBody>
      </p:sp>
      <p:sp>
        <p:nvSpPr>
          <p:cNvPr id="3" name="Date Placeholder 2"/>
          <p:cNvSpPr>
            <a:spLocks noGrp="1"/>
          </p:cNvSpPr>
          <p:nvPr>
            <p:ph type="dt" idx="1"/>
          </p:nvPr>
        </p:nvSpPr>
        <p:spPr>
          <a:xfrm>
            <a:off x="4022826" y="5"/>
            <a:ext cx="3078058" cy="469583"/>
          </a:xfrm>
          <a:prstGeom prst="rect">
            <a:avLst/>
          </a:prstGeom>
        </p:spPr>
        <p:txBody>
          <a:bodyPr vert="horz" lIns="91669" tIns="45835" rIns="91669" bIns="45835" rtlCol="0"/>
          <a:lstStyle>
            <a:lvl1pPr algn="r">
              <a:defRPr sz="1200"/>
            </a:lvl1pPr>
          </a:lstStyle>
          <a:p>
            <a:fld id="{D67B964A-190D-4150-B132-A0F976DCD8AC}"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1669" tIns="45835" rIns="91669" bIns="45835" rtlCol="0" anchor="ctr"/>
          <a:lstStyle/>
          <a:p>
            <a:endParaRPr lang="en-US" dirty="0"/>
          </a:p>
        </p:txBody>
      </p:sp>
      <p:sp>
        <p:nvSpPr>
          <p:cNvPr id="5" name="Notes Placeholder 4"/>
          <p:cNvSpPr>
            <a:spLocks noGrp="1"/>
          </p:cNvSpPr>
          <p:nvPr>
            <p:ph type="body" sz="quarter" idx="3"/>
          </p:nvPr>
        </p:nvSpPr>
        <p:spPr>
          <a:xfrm>
            <a:off x="710571" y="4460247"/>
            <a:ext cx="5681343" cy="4224654"/>
          </a:xfrm>
          <a:prstGeom prst="rect">
            <a:avLst/>
          </a:prstGeom>
        </p:spPr>
        <p:txBody>
          <a:bodyPr vert="horz" lIns="91669" tIns="45835" rIns="91669" bIns="458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305"/>
            <a:ext cx="3078058" cy="469583"/>
          </a:xfrm>
          <a:prstGeom prst="rect">
            <a:avLst/>
          </a:prstGeom>
        </p:spPr>
        <p:txBody>
          <a:bodyPr vert="horz" lIns="91669" tIns="45835" rIns="91669" bIns="458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826" y="8917305"/>
            <a:ext cx="3078058" cy="469583"/>
          </a:xfrm>
          <a:prstGeom prst="rect">
            <a:avLst/>
          </a:prstGeom>
        </p:spPr>
        <p:txBody>
          <a:bodyPr vert="horz" lIns="91669" tIns="45835" rIns="91669" bIns="45835" rtlCol="0" anchor="b"/>
          <a:lstStyle>
            <a:lvl1pPr algn="r">
              <a:defRPr sz="1200"/>
            </a:lvl1pPr>
          </a:lstStyle>
          <a:p>
            <a:fld id="{25FD98E6-C4B7-402B-9B62-381BA5333BEA}" type="slidenum">
              <a:rPr lang="en-US" smtClean="0"/>
              <a:pPr/>
              <a:t>‹#›</a:t>
            </a:fld>
            <a:endParaRPr lang="en-US" dirty="0"/>
          </a:p>
        </p:txBody>
      </p:sp>
    </p:spTree>
    <p:extLst>
      <p:ext uri="{BB962C8B-B14F-4D97-AF65-F5344CB8AC3E}">
        <p14:creationId xmlns:p14="http://schemas.microsoft.com/office/powerpoint/2010/main" val="424547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144588" y="676275"/>
            <a:ext cx="4516437" cy="3387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0966" y="4290628"/>
            <a:ext cx="5444620" cy="4063995"/>
          </a:xfrm>
          <a:prstGeom prst="rect">
            <a:avLst/>
          </a:prstGeom>
          <a:noFill/>
          <a:ln>
            <a:noFill/>
          </a:ln>
        </p:spPr>
        <p:txBody>
          <a:bodyPr spcFirstLastPara="1" wrap="square" lIns="87513" tIns="43744" rIns="87513" bIns="43744" anchor="t" anchorCtr="0">
            <a:normAutofit/>
          </a:bodyPr>
          <a:lstStyle/>
          <a:p>
            <a:endParaRPr dirty="0"/>
          </a:p>
        </p:txBody>
      </p:sp>
      <p:sp>
        <p:nvSpPr>
          <p:cNvPr id="114" name="Google Shape;114;p1:notes"/>
          <p:cNvSpPr txBox="1">
            <a:spLocks noGrp="1"/>
          </p:cNvSpPr>
          <p:nvPr>
            <p:ph type="sldNum" idx="12"/>
          </p:nvPr>
        </p:nvSpPr>
        <p:spPr>
          <a:xfrm>
            <a:off x="3855209" y="8578188"/>
            <a:ext cx="2949806" cy="451726"/>
          </a:xfrm>
          <a:prstGeom prst="rect">
            <a:avLst/>
          </a:prstGeom>
          <a:noFill/>
          <a:ln>
            <a:noFill/>
          </a:ln>
        </p:spPr>
        <p:txBody>
          <a:bodyPr spcFirstLastPara="1" wrap="square" lIns="87513" tIns="43744" rIns="87513" bIns="43744" anchor="b" anchorCtr="0">
            <a:noAutofit/>
          </a:bodyPr>
          <a:lstStyle/>
          <a:p>
            <a:fld id="{00000000-1234-1234-1234-123412341234}" type="slidenum">
              <a:rPr lang="en-US"/>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44588" y="676275"/>
            <a:ext cx="4516437" cy="3387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0966" y="4290628"/>
            <a:ext cx="5444620" cy="4063995"/>
          </a:xfrm>
          <a:prstGeom prst="rect">
            <a:avLst/>
          </a:prstGeom>
          <a:noFill/>
          <a:ln>
            <a:noFill/>
          </a:ln>
        </p:spPr>
        <p:txBody>
          <a:bodyPr spcFirstLastPara="1" wrap="square" lIns="87513" tIns="43744" rIns="87513" bIns="43744" anchor="t" anchorCtr="0">
            <a:normAutofit/>
          </a:bodyPr>
          <a:lstStyle/>
          <a:p>
            <a:endParaRPr dirty="0"/>
          </a:p>
        </p:txBody>
      </p:sp>
      <p:sp>
        <p:nvSpPr>
          <p:cNvPr id="125" name="Google Shape;125;p2:notes"/>
          <p:cNvSpPr txBox="1">
            <a:spLocks noGrp="1"/>
          </p:cNvSpPr>
          <p:nvPr>
            <p:ph type="sldNum" idx="12"/>
          </p:nvPr>
        </p:nvSpPr>
        <p:spPr>
          <a:xfrm>
            <a:off x="3855209" y="8578188"/>
            <a:ext cx="2949806" cy="451726"/>
          </a:xfrm>
          <a:prstGeom prst="rect">
            <a:avLst/>
          </a:prstGeom>
          <a:noFill/>
          <a:ln>
            <a:noFill/>
          </a:ln>
        </p:spPr>
        <p:txBody>
          <a:bodyPr spcFirstLastPara="1" wrap="square" lIns="87513" tIns="43744" rIns="87513" bIns="43744" anchor="b" anchorCtr="0">
            <a:noAutofit/>
          </a:bodyPr>
          <a:lstStyle/>
          <a:p>
            <a:fld id="{00000000-1234-1234-1234-123412341234}" type="slidenum">
              <a:rPr lang="en-US"/>
              <a:pPr/>
              <a:t>3</a:t>
            </a:fld>
            <a:endParaRPr dirty="0"/>
          </a:p>
        </p:txBody>
      </p:sp>
    </p:spTree>
    <p:extLst>
      <p:ext uri="{BB962C8B-B14F-4D97-AF65-F5344CB8AC3E}">
        <p14:creationId xmlns:p14="http://schemas.microsoft.com/office/powerpoint/2010/main" val="340798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D98E6-C4B7-402B-9B62-381BA5333BEA}" type="slidenum">
              <a:rPr lang="en-US" smtClean="0"/>
              <a:pPr/>
              <a:t>15</a:t>
            </a:fld>
            <a:endParaRPr lang="en-US" dirty="0"/>
          </a:p>
        </p:txBody>
      </p:sp>
    </p:spTree>
    <p:extLst>
      <p:ext uri="{BB962C8B-B14F-4D97-AF65-F5344CB8AC3E}">
        <p14:creationId xmlns:p14="http://schemas.microsoft.com/office/powerpoint/2010/main" val="283616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r>
              <a:rPr lang="en-US" dirty="0"/>
              <a:t>May update closer to workshop if the buttons are added to the top for translation.</a:t>
            </a:r>
            <a:endParaRPr dirty="0"/>
          </a:p>
        </p:txBody>
      </p:sp>
      <p:sp>
        <p:nvSpPr>
          <p:cNvPr id="264" name="Google Shape;264;p1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16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875" y="3962400"/>
            <a:ext cx="9133935" cy="1828800"/>
          </a:xfrm>
        </p:spPr>
        <p:txBody>
          <a:bodyPr anchor="b"/>
          <a:lstStyle>
            <a:lvl1pPr>
              <a:defRPr cap="none" baseline="0">
                <a:solidFill>
                  <a:srgbClr val="002060"/>
                </a:solidFill>
              </a:defRPr>
            </a:lvl1pPr>
          </a:lstStyle>
          <a:p>
            <a:r>
              <a:rPr kumimoji="0" lang="en-US" dirty="0"/>
              <a:t>Click to edit Master title style</a:t>
            </a:r>
          </a:p>
        </p:txBody>
      </p:sp>
      <p:cxnSp>
        <p:nvCxnSpPr>
          <p:cNvPr id="3" name="Straight Connector 2"/>
          <p:cNvCxnSpPr/>
          <p:nvPr userDrawn="1"/>
        </p:nvCxnSpPr>
        <p:spPr>
          <a:xfrm>
            <a:off x="-19050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B3CDF360-C7B3-49D5-81D7-6D9D54264E47}"/>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
        <p:nvSpPr>
          <p:cNvPr id="17" name="Date Placeholder 13">
            <a:extLst>
              <a:ext uri="{FF2B5EF4-FFF2-40B4-BE49-F238E27FC236}">
                <a16:creationId xmlns:a16="http://schemas.microsoft.com/office/drawing/2014/main" id="{AEB9E3C3-A590-43C8-8AF5-AAE4C2A44E86}"/>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bg1"/>
                </a:solidFill>
                <a:latin typeface="Garamond" pitchFamily="18" charset="0"/>
              </a:defRPr>
            </a:lvl1pPr>
          </a:lstStyle>
          <a:p>
            <a:r>
              <a:rPr lang="en-US"/>
              <a:t>April 3, 2024</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lvl1pPr>
              <a:defRPr sz="4400">
                <a:latin typeface="Garamond" pitchFamily="18" charset="0"/>
              </a:defRPr>
            </a:lvl1pPr>
          </a:lstStyle>
          <a:p>
            <a:r>
              <a:rPr kumimoji="0" lang="en-US" dirty="0"/>
              <a:t>Click to edit Master title style</a:t>
            </a:r>
          </a:p>
        </p:txBody>
      </p:sp>
      <p:sp>
        <p:nvSpPr>
          <p:cNvPr id="8" name="Content Placeholder 7"/>
          <p:cNvSpPr>
            <a:spLocks noGrp="1"/>
          </p:cNvSpPr>
          <p:nvPr>
            <p:ph sz="quarter" idx="1"/>
          </p:nvPr>
        </p:nvSpPr>
        <p:spPr>
          <a:xfrm>
            <a:off x="612648" y="990600"/>
            <a:ext cx="8153400" cy="5105400"/>
          </a:xfrm>
        </p:spPr>
        <p:txBody>
          <a:bodyPr>
            <a:normAutofit/>
          </a:bodyPr>
          <a:lstStyle>
            <a:lvl1pPr>
              <a:defRPr sz="2800">
                <a:solidFill>
                  <a:srgbClr val="002060"/>
                </a:solidFill>
                <a:latin typeface="Garamond" pitchFamily="18" charset="0"/>
              </a:defRPr>
            </a:lvl1pPr>
            <a:lvl2pPr>
              <a:defRPr sz="2400">
                <a:solidFill>
                  <a:srgbClr val="002060"/>
                </a:solidFill>
                <a:latin typeface="Garamond" pitchFamily="18" charset="0"/>
              </a:defRPr>
            </a:lvl2pPr>
            <a:lvl3pPr>
              <a:defRPr sz="2000">
                <a:solidFill>
                  <a:srgbClr val="002060"/>
                </a:solidFill>
                <a:latin typeface="Garamond" pitchFamily="18" charset="0"/>
              </a:defRPr>
            </a:lvl3pPr>
            <a:lvl4pPr>
              <a:defRPr sz="1800">
                <a:solidFill>
                  <a:srgbClr val="002060"/>
                </a:solidFill>
                <a:latin typeface="Garamond" pitchFamily="18" charset="0"/>
              </a:defRPr>
            </a:lvl4pPr>
            <a:lvl5pPr>
              <a:defRPr sz="1800">
                <a:solidFill>
                  <a:srgbClr val="002060"/>
                </a:solidFill>
                <a:latin typeface="Garamond"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Date Placeholder 13">
            <a:extLst>
              <a:ext uri="{FF2B5EF4-FFF2-40B4-BE49-F238E27FC236}">
                <a16:creationId xmlns:a16="http://schemas.microsoft.com/office/drawing/2014/main" id="{A087DD9F-A4A9-4654-A7DD-2A17E56F19CD}"/>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rgbClr val="002060"/>
                </a:solidFill>
                <a:latin typeface="Garamond" pitchFamily="18" charset="0"/>
              </a:defRPr>
            </a:lvl1pPr>
          </a:lstStyle>
          <a:p>
            <a:r>
              <a:rPr lang="en-US"/>
              <a:t>April 3, 2024</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43" y="2718275"/>
            <a:ext cx="7123113" cy="1673225"/>
          </a:xfrm>
        </p:spPr>
        <p:txBody>
          <a:bodyPr anchor="t"/>
          <a:lstStyle>
            <a:lvl1pPr marL="0" indent="0" algn="ct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0065" y="1600200"/>
            <a:ext cx="9133935"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b="1" dirty="0">
              <a:latin typeface="Garamond" panose="02020404030301010803" pitchFamily="18" charset="0"/>
            </a:endParaRPr>
          </a:p>
        </p:txBody>
      </p:sp>
      <p:sp>
        <p:nvSpPr>
          <p:cNvPr id="2" name="Title 1"/>
          <p:cNvSpPr>
            <a:spLocks noGrp="1"/>
          </p:cNvSpPr>
          <p:nvPr>
            <p:ph type="title"/>
          </p:nvPr>
        </p:nvSpPr>
        <p:spPr>
          <a:xfrm>
            <a:off x="0" y="1600200"/>
            <a:ext cx="8991600" cy="990600"/>
          </a:xfrm>
        </p:spPr>
        <p:txBody>
          <a:bodyPr/>
          <a:lstStyle>
            <a:lvl1pPr algn="ctr">
              <a:buNone/>
              <a:defRPr sz="4400" b="0" cap="none">
                <a:solidFill>
                  <a:srgbClr val="FFFFFF"/>
                </a:solidFill>
              </a:defRPr>
            </a:lvl1pPr>
          </a:lstStyle>
          <a:p>
            <a:r>
              <a:rPr kumimoji="0" lang="en-US" dirty="0"/>
              <a:t>Click to edit Master title style</a:t>
            </a:r>
          </a:p>
        </p:txBody>
      </p:sp>
      <p:sp>
        <p:nvSpPr>
          <p:cNvPr id="11" name="Date Placeholder 13">
            <a:extLst>
              <a:ext uri="{FF2B5EF4-FFF2-40B4-BE49-F238E27FC236}">
                <a16:creationId xmlns:a16="http://schemas.microsoft.com/office/drawing/2014/main" id="{FCC66BDB-479C-425F-A0DE-FBA1C4F5B99A}"/>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a:t>April 3, 2024</a:t>
            </a:r>
            <a:endParaRPr lang="en-US" dirty="0"/>
          </a:p>
        </p:txBody>
      </p:sp>
      <p:sp>
        <p:nvSpPr>
          <p:cNvPr id="17" name="Slide Number Placeholder 5">
            <a:extLst>
              <a:ext uri="{FF2B5EF4-FFF2-40B4-BE49-F238E27FC236}">
                <a16:creationId xmlns:a16="http://schemas.microsoft.com/office/drawing/2014/main" id="{A806211B-1D5E-4146-BED0-7EC3D4207D5E}"/>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lgn="ctr">
              <a:defRPr/>
            </a:lvl1pPr>
          </a:lstStyle>
          <a:p>
            <a:r>
              <a:rPr kumimoji="0" lang="en-US" dirty="0"/>
              <a:t>Click to edit Master title style</a:t>
            </a:r>
          </a:p>
        </p:txBody>
      </p:sp>
      <p:sp>
        <p:nvSpPr>
          <p:cNvPr id="9" name="Content Placeholder 8"/>
          <p:cNvSpPr>
            <a:spLocks noGrp="1"/>
          </p:cNvSpPr>
          <p:nvPr>
            <p:ph sz="quarter" idx="1"/>
          </p:nvPr>
        </p:nvSpPr>
        <p:spPr>
          <a:xfrm>
            <a:off x="336699"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572000"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5943600" y="6446837"/>
            <a:ext cx="2667000" cy="365125"/>
          </a:xfrm>
        </p:spPr>
        <p:txBody>
          <a:bodyPr rtlCol="0"/>
          <a:lstStyle>
            <a:lvl1pPr algn="r">
              <a:defRPr sz="1400">
                <a:solidFill>
                  <a:schemeClr val="tx1"/>
                </a:solidFill>
              </a:defRPr>
            </a:lvl1pPr>
          </a:lstStyle>
          <a:p>
            <a:r>
              <a:rPr lang="en-US"/>
              <a:t>April 3, 2024</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defRPr/>
            </a:lvl1pPr>
          </a:lstStyle>
          <a:p>
            <a:r>
              <a:rPr kumimoji="0" lang="en-US" dirty="0"/>
              <a:t>Click to edit Master title style</a:t>
            </a:r>
          </a:p>
        </p:txBody>
      </p:sp>
      <p:sp>
        <p:nvSpPr>
          <p:cNvPr id="11" name="Content Placeholder 10"/>
          <p:cNvSpPr>
            <a:spLocks noGrp="1"/>
          </p:cNvSpPr>
          <p:nvPr>
            <p:ph sz="quarter" idx="2"/>
          </p:nvPr>
        </p:nvSpPr>
        <p:spPr>
          <a:xfrm>
            <a:off x="523336" y="1591692"/>
            <a:ext cx="3886200" cy="4504307"/>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714336" y="1591693"/>
            <a:ext cx="3886200" cy="450430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5"/>
          </p:nvPr>
        </p:nvSpPr>
        <p:spPr/>
        <p:txBody>
          <a:bodyPr rtlCol="0"/>
          <a:lstStyle>
            <a:lvl1pPr>
              <a:defRPr>
                <a:solidFill>
                  <a:schemeClr val="tx1"/>
                </a:solidFill>
              </a:defRPr>
            </a:lvl1pPr>
          </a:lstStyle>
          <a:p>
            <a:r>
              <a:rPr lang="en-US"/>
              <a:t>April 3, 2024</a:t>
            </a:r>
            <a:endParaRPr lang="en-US" dirty="0"/>
          </a:p>
        </p:txBody>
      </p:sp>
      <p:sp>
        <p:nvSpPr>
          <p:cNvPr id="16" name="Text Placeholder 15"/>
          <p:cNvSpPr>
            <a:spLocks noGrp="1"/>
          </p:cNvSpPr>
          <p:nvPr>
            <p:ph type="body" sz="quarter" idx="1"/>
          </p:nvPr>
        </p:nvSpPr>
        <p:spPr>
          <a:xfrm>
            <a:off x="523336" y="905893"/>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14336" y="905893"/>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April 3, 2024</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13">
            <a:extLst>
              <a:ext uri="{FF2B5EF4-FFF2-40B4-BE49-F238E27FC236}">
                <a16:creationId xmlns:a16="http://schemas.microsoft.com/office/drawing/2014/main" id="{CCD744E3-F398-4247-B444-E2D9218E27FC}"/>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a:t>April 3, 2024</a:t>
            </a:r>
            <a:endParaRPr lang="en-US" dirty="0"/>
          </a:p>
        </p:txBody>
      </p:sp>
      <p:sp>
        <p:nvSpPr>
          <p:cNvPr id="8" name="Slide Number Placeholder 5">
            <a:extLst>
              <a:ext uri="{FF2B5EF4-FFF2-40B4-BE49-F238E27FC236}">
                <a16:creationId xmlns:a16="http://schemas.microsoft.com/office/drawing/2014/main" id="{FF3FFE94-DDE5-407D-A4F2-9F4CA7F4AE2B}"/>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lgn="ctr">
              <a:buNone/>
              <a:defRPr sz="4400" b="0"/>
            </a:lvl1pPr>
          </a:lstStyle>
          <a:p>
            <a:r>
              <a:rPr kumimoji="0" lang="en-US" dirty="0"/>
              <a:t>Click to edit Master title style</a:t>
            </a:r>
          </a:p>
        </p:txBody>
      </p:sp>
      <p:sp>
        <p:nvSpPr>
          <p:cNvPr id="6" name="Date Placeholder 2">
            <a:extLst>
              <a:ext uri="{FF2B5EF4-FFF2-40B4-BE49-F238E27FC236}">
                <a16:creationId xmlns:a16="http://schemas.microsoft.com/office/drawing/2014/main" id="{200738F2-32D1-47E7-9AEF-9082EC3A59EA}"/>
              </a:ext>
            </a:extLst>
          </p:cNvPr>
          <p:cNvSpPr>
            <a:spLocks noGrp="1"/>
          </p:cNvSpPr>
          <p:nvPr>
            <p:ph type="dt" sz="half" idx="10"/>
          </p:nvPr>
        </p:nvSpPr>
        <p:spPr>
          <a:xfrm>
            <a:off x="5933536" y="6411594"/>
            <a:ext cx="2667000" cy="365125"/>
          </a:xfrm>
        </p:spPr>
        <p:txBody>
          <a:bodyPr/>
          <a:lstStyle/>
          <a:p>
            <a:r>
              <a:rPr lang="en-US"/>
              <a:t>April 3, 2024</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bg>
      <p:bgPr>
        <a:solidFill>
          <a:srgbClr val="FFFFFF"/>
        </a:solidFill>
        <a:effectLst/>
      </p:bgPr>
    </p:bg>
    <p:spTree>
      <p:nvGrpSpPr>
        <p:cNvPr id="1" name="Shape 17"/>
        <p:cNvGrpSpPr/>
        <p:nvPr/>
      </p:nvGrpSpPr>
      <p:grpSpPr>
        <a:xfrm>
          <a:off x="0" y="0"/>
          <a:ext cx="0" cy="0"/>
          <a:chOff x="0" y="0"/>
          <a:chExt cx="0" cy="0"/>
        </a:xfrm>
      </p:grpSpPr>
      <p:sp>
        <p:nvSpPr>
          <p:cNvPr id="18" name="Google Shape;18;p1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9" name="Google Shape;19;p19"/>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0" name="Google Shape;20;p19"/>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1" name="Google Shape;21;p19"/>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19"/>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April 3, 2024</a:t>
            </a:r>
            <a:endParaRPr dirty="0"/>
          </a:p>
        </p:txBody>
      </p:sp>
      <p:cxnSp>
        <p:nvCxnSpPr>
          <p:cNvPr id="25" name="Google Shape;25;p19"/>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09391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064" y="-2619"/>
            <a:ext cx="9123871" cy="871299"/>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919954"/>
            <a:ext cx="8153400" cy="5206525"/>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2"/>
                </a:solidFill>
                <a:latin typeface="Garamond" pitchFamily="18" charset="0"/>
              </a:defRPr>
            </a:lvl1pPr>
          </a:lstStyle>
          <a:p>
            <a:r>
              <a:rPr lang="en-US"/>
              <a:t>April 3, 2024</a:t>
            </a:r>
            <a:endParaRPr lang="en-US" dirty="0"/>
          </a:p>
        </p:txBody>
      </p:sp>
      <p:sp>
        <p:nvSpPr>
          <p:cNvPr id="15" name="Slide Number Placeholder 5">
            <a:extLst>
              <a:ext uri="{FF2B5EF4-FFF2-40B4-BE49-F238E27FC236}">
                <a16:creationId xmlns:a16="http://schemas.microsoft.com/office/drawing/2014/main" id="{2C5DD6E7-E616-4FAE-BC85-67AA461887B4}"/>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p:txStyles>
    <p:titleStyle>
      <a:lvl1pPr algn="ctr" rtl="0" eaLnBrk="1" latinLnBrk="0" hangingPunct="1">
        <a:spcBef>
          <a:spcPct val="0"/>
        </a:spcBef>
        <a:buNone/>
        <a:defRPr kumimoji="0" sz="4000" b="1" kern="1200">
          <a:solidFill>
            <a:srgbClr val="002060"/>
          </a:solidFill>
          <a:latin typeface="Garamond"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dcresearch.maps.arcgis.com/apps/View/index.html?appid=ddaea021733f4d1cb7a2854d10aee50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pglendale.org/pros-and-c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ndcresearch.maps.arcgis.com/apps/View/index.html?appid=ddaea021733f4d1cb7a2854d10aee506"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0" y="4925950"/>
            <a:ext cx="91440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aramond"/>
              <a:buNone/>
            </a:pPr>
            <a:r>
              <a:rPr lang="en-US" sz="3600" b="1" dirty="0"/>
              <a:t>City of Glendale</a:t>
            </a:r>
            <a:br>
              <a:rPr lang="en-US" sz="3600" b="1" dirty="0"/>
            </a:br>
            <a:r>
              <a:rPr lang="en-US" sz="3600" dirty="0"/>
              <a:t>Districting Stakeholder Meeting Results</a:t>
            </a:r>
            <a:endParaRPr sz="3600" b="1" dirty="0"/>
          </a:p>
        </p:txBody>
      </p:sp>
      <p:pic>
        <p:nvPicPr>
          <p:cNvPr id="4" name="Picture 3">
            <a:extLst>
              <a:ext uri="{FF2B5EF4-FFF2-40B4-BE49-F238E27FC236}">
                <a16:creationId xmlns:a16="http://schemas.microsoft.com/office/drawing/2014/main" id="{C2BFF40D-23BA-1ED6-E401-E925708232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67000" y="76200"/>
            <a:ext cx="3581400" cy="4867031"/>
          </a:xfrm>
          <a:prstGeom prst="rect">
            <a:avLst/>
          </a:prstGeom>
          <a:effectLst>
            <a:outerShdw blurRad="63500" sx="102000" sy="102000" algn="ctr" rotWithShape="0">
              <a:prstClr val="black">
                <a:alpha val="40000"/>
              </a:prstClr>
            </a:outerShdw>
          </a:effectLst>
        </p:spPr>
      </p:pic>
      <p:sp>
        <p:nvSpPr>
          <p:cNvPr id="5" name="Date Placeholder 4">
            <a:extLst>
              <a:ext uri="{FF2B5EF4-FFF2-40B4-BE49-F238E27FC236}">
                <a16:creationId xmlns:a16="http://schemas.microsoft.com/office/drawing/2014/main" id="{9B60176E-B71E-2B55-D3E4-DDF5EF506046}"/>
              </a:ext>
            </a:extLst>
          </p:cNvPr>
          <p:cNvSpPr>
            <a:spLocks noGrp="1"/>
          </p:cNvSpPr>
          <p:nvPr>
            <p:ph type="dt" idx="10"/>
          </p:nvPr>
        </p:nvSpPr>
        <p:spPr/>
        <p:txBody>
          <a:bodyPr/>
          <a:lstStyle/>
          <a:p>
            <a:r>
              <a:rPr lang="en-US"/>
              <a:t>April 3, 2024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226"/>
    </mc:Choice>
    <mc:Fallback xmlns="">
      <p:transition spd="slow" advTm="12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BB0A-BC6F-9787-6888-9355E95A071C}"/>
              </a:ext>
            </a:extLst>
          </p:cNvPr>
          <p:cNvSpPr>
            <a:spLocks noGrp="1"/>
          </p:cNvSpPr>
          <p:nvPr>
            <p:ph type="title"/>
          </p:nvPr>
        </p:nvSpPr>
        <p:spPr/>
        <p:txBody>
          <a:bodyPr/>
          <a:lstStyle/>
          <a:p>
            <a:r>
              <a:rPr lang="en-US" dirty="0"/>
              <a:t>Individual Feedback on Districting</a:t>
            </a:r>
          </a:p>
        </p:txBody>
      </p:sp>
      <p:sp>
        <p:nvSpPr>
          <p:cNvPr id="3" name="Content Placeholder 2">
            <a:extLst>
              <a:ext uri="{FF2B5EF4-FFF2-40B4-BE49-F238E27FC236}">
                <a16:creationId xmlns:a16="http://schemas.microsoft.com/office/drawing/2014/main" id="{98EE70DF-4C81-0C51-B497-BEE0479EC27C}"/>
              </a:ext>
            </a:extLst>
          </p:cNvPr>
          <p:cNvSpPr>
            <a:spLocks noGrp="1"/>
          </p:cNvSpPr>
          <p:nvPr>
            <p:ph sz="quarter" idx="1"/>
          </p:nvPr>
        </p:nvSpPr>
        <p:spPr/>
        <p:txBody>
          <a:bodyPr>
            <a:normAutofit fontScale="62500" lnSpcReduction="20000"/>
          </a:bodyPr>
          <a:lstStyle/>
          <a:p>
            <a:pPr marL="514350" indent="-514350">
              <a:buFont typeface="+mj-lt"/>
              <a:buAutoNum type="arabicPeriod"/>
            </a:pPr>
            <a:r>
              <a:rPr lang="en-US" dirty="0"/>
              <a:t>Concern that creating districts creates “fiefdoms” and isolates Councilmembers from citywide concerns.</a:t>
            </a:r>
          </a:p>
          <a:p>
            <a:pPr marL="514350" indent="-514350">
              <a:buFont typeface="+mj-lt"/>
              <a:buAutoNum type="arabicPeriod"/>
            </a:pPr>
            <a:r>
              <a:rPr lang="en-US" dirty="0"/>
              <a:t>Dividing the city is not the right answer to the City’s growth. Divisions lead to conflict, not agreement.</a:t>
            </a:r>
          </a:p>
          <a:p>
            <a:pPr marL="514350" indent="-514350">
              <a:buFont typeface="+mj-lt"/>
              <a:buAutoNum type="arabicPeriod"/>
            </a:pPr>
            <a:r>
              <a:rPr lang="en-US" dirty="0"/>
              <a:t>Districts may make sense some day, but now is not the time.</a:t>
            </a:r>
          </a:p>
          <a:p>
            <a:pPr marL="514350" indent="-514350">
              <a:buFont typeface="+mj-lt"/>
              <a:buAutoNum type="arabicPeriod"/>
            </a:pPr>
            <a:r>
              <a:rPr lang="en-US" dirty="0"/>
              <a:t>Opposition to this process: districts yes/no should be decided before maps are drawn and outreach conducted.</a:t>
            </a:r>
          </a:p>
          <a:p>
            <a:pPr marL="514350" indent="-514350">
              <a:buFont typeface="+mj-lt"/>
              <a:buAutoNum type="arabicPeriod"/>
            </a:pPr>
            <a:r>
              <a:rPr lang="en-US" dirty="0"/>
              <a:t>Concern about just having one representative (or two with the Mayor) to contact, instead of all five at-large.</a:t>
            </a:r>
          </a:p>
          <a:p>
            <a:pPr marL="514350" indent="-514350">
              <a:buFont typeface="+mj-lt"/>
              <a:buAutoNum type="arabicPeriod"/>
            </a:pPr>
            <a:r>
              <a:rPr lang="en-US" dirty="0"/>
              <a:t>Some concern about costs of districting and redistricting.</a:t>
            </a:r>
          </a:p>
          <a:p>
            <a:pPr marL="514350" indent="-514350">
              <a:buFont typeface="+mj-lt"/>
              <a:buAutoNum type="arabicPeriod"/>
            </a:pPr>
            <a:r>
              <a:rPr lang="en-US" dirty="0"/>
              <a:t>Concern about districts electing someone with only a few hundred votes.</a:t>
            </a:r>
          </a:p>
          <a:p>
            <a:pPr marL="514350" indent="-514350">
              <a:buFont typeface="+mj-lt"/>
              <a:buAutoNum type="arabicPeriod"/>
            </a:pPr>
            <a:r>
              <a:rPr lang="en-US" dirty="0"/>
              <a:t>Opposes expanding number of Councilmembers.</a:t>
            </a:r>
          </a:p>
          <a:p>
            <a:pPr marL="514350" indent="-514350">
              <a:buFont typeface="+mj-lt"/>
              <a:buAutoNum type="arabicPeriod"/>
            </a:pPr>
            <a:r>
              <a:rPr lang="en-US" dirty="0"/>
              <a:t>Running every two years for Mayor would be too expensive, but it is also unfair to only have the Mayor seat up on one election cycle every four years.</a:t>
            </a:r>
          </a:p>
          <a:p>
            <a:pPr marL="514350" indent="-514350">
              <a:buFont typeface="+mj-lt"/>
              <a:buAutoNum type="arabicPeriod"/>
            </a:pPr>
            <a:r>
              <a:rPr lang="en-US" dirty="0"/>
              <a:t>Supports districts due to neighborhood focus and size of the city – there is no race/ethnic basis to draw districts in Glendale.</a:t>
            </a:r>
          </a:p>
          <a:p>
            <a:pPr marL="514350" indent="-514350">
              <a:buFont typeface="+mj-lt"/>
              <a:buAutoNum type="arabicPeriod"/>
            </a:pPr>
            <a:r>
              <a:rPr lang="en-US" dirty="0"/>
              <a:t>Support for a rotational Mayor – a district with both the Mayor and a Councilmember would have an advantage.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DC5BCC4-1B20-289C-4983-0D7C9F69BF25}"/>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239673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7F12-622E-8848-2794-CAD936155D43}"/>
              </a:ext>
            </a:extLst>
          </p:cNvPr>
          <p:cNvSpPr>
            <a:spLocks noGrp="1"/>
          </p:cNvSpPr>
          <p:nvPr>
            <p:ph type="title"/>
          </p:nvPr>
        </p:nvSpPr>
        <p:spPr/>
        <p:txBody>
          <a:bodyPr/>
          <a:lstStyle/>
          <a:p>
            <a:r>
              <a:rPr lang="en-US" dirty="0"/>
              <a:t>Individual Specific Map Comments</a:t>
            </a:r>
          </a:p>
        </p:txBody>
      </p:sp>
      <p:sp>
        <p:nvSpPr>
          <p:cNvPr id="3" name="Content Placeholder 2">
            <a:extLst>
              <a:ext uri="{FF2B5EF4-FFF2-40B4-BE49-F238E27FC236}">
                <a16:creationId xmlns:a16="http://schemas.microsoft.com/office/drawing/2014/main" id="{E00DD8D8-7E61-3AEE-BB13-DD515B0DEFB5}"/>
              </a:ext>
            </a:extLst>
          </p:cNvPr>
          <p:cNvSpPr>
            <a:spLocks noGrp="1"/>
          </p:cNvSpPr>
          <p:nvPr>
            <p:ph sz="quarter" idx="1"/>
          </p:nvPr>
        </p:nvSpPr>
        <p:spPr>
          <a:xfrm>
            <a:off x="612648" y="990599"/>
            <a:ext cx="8153400" cy="5786119"/>
          </a:xfrm>
        </p:spPr>
        <p:txBody>
          <a:bodyPr>
            <a:normAutofit fontScale="62500" lnSpcReduction="20000"/>
          </a:bodyPr>
          <a:lstStyle/>
          <a:p>
            <a:pPr marL="514350" indent="-514350">
              <a:buFont typeface="+mj-lt"/>
              <a:buAutoNum type="arabicPeriod"/>
            </a:pPr>
            <a:r>
              <a:rPr lang="en-US" dirty="0"/>
              <a:t>Downtown business impacts the entire city – should it be isolated in one district?</a:t>
            </a:r>
          </a:p>
          <a:p>
            <a:pPr marL="514350" indent="-514350">
              <a:buFont typeface="+mj-lt"/>
              <a:buAutoNum type="arabicPeriod"/>
            </a:pPr>
            <a:r>
              <a:rPr lang="en-US" dirty="0"/>
              <a:t>Crescenta Highlands and Whiting Woods should be in the same district.</a:t>
            </a:r>
          </a:p>
          <a:p>
            <a:pPr marL="514350" indent="-514350">
              <a:buFont typeface="+mj-lt"/>
              <a:buAutoNum type="arabicPeriod"/>
            </a:pPr>
            <a:r>
              <a:rPr lang="en-US" dirty="0"/>
              <a:t>Whiting Woods is good being with either Verdugo Woodlands or with the Canyons.</a:t>
            </a:r>
          </a:p>
          <a:p>
            <a:pPr marL="514350" indent="-514350">
              <a:buFont typeface="+mj-lt"/>
              <a:buAutoNum type="arabicPeriod"/>
            </a:pPr>
            <a:r>
              <a:rPr lang="en-US" dirty="0"/>
              <a:t>Montecito Park shares more issues and concerns with the Canyons than with Verdugo Woodlands.</a:t>
            </a:r>
          </a:p>
          <a:p>
            <a:pPr marL="514350" indent="-514350">
              <a:buFont typeface="+mj-lt"/>
              <a:buAutoNum type="arabicPeriod"/>
            </a:pPr>
            <a:r>
              <a:rPr lang="en-US" dirty="0"/>
              <a:t>In Map 106b, districts 2 and 3 work well but district 5 should not divide downtown. </a:t>
            </a:r>
          </a:p>
          <a:p>
            <a:pPr marL="514350" indent="-514350">
              <a:buFont typeface="+mj-lt"/>
              <a:buAutoNum type="arabicPeriod"/>
            </a:pPr>
            <a:r>
              <a:rPr lang="en-US" dirty="0"/>
              <a:t>Adams Hill is better with neighboring areas than with Glenoaks Canyon.</a:t>
            </a:r>
          </a:p>
          <a:p>
            <a:pPr marL="514350" indent="-514350">
              <a:buFont typeface="+mj-lt"/>
              <a:buAutoNum type="arabicPeriod"/>
            </a:pPr>
            <a:r>
              <a:rPr lang="en-US" dirty="0"/>
              <a:t>Adams Hill shares more issues and concerns with the Canyons than with the areas to the immediate north and west.</a:t>
            </a:r>
          </a:p>
          <a:p>
            <a:pPr marL="514350" indent="-514350">
              <a:buFont typeface="+mj-lt"/>
              <a:buAutoNum type="arabicPeriod"/>
            </a:pPr>
            <a:r>
              <a:rPr lang="en-US" dirty="0"/>
              <a:t>Preference for map 126b as best for the entire city.</a:t>
            </a:r>
          </a:p>
          <a:p>
            <a:pPr marL="514350" indent="-514350">
              <a:buFont typeface="+mj-lt"/>
              <a:buAutoNum type="arabicPeriod"/>
            </a:pPr>
            <a:r>
              <a:rPr lang="en-US" dirty="0"/>
              <a:t>Important to avoid dividing neighborhood associations.</a:t>
            </a:r>
          </a:p>
          <a:p>
            <a:pPr marL="514350" indent="-514350">
              <a:buFont typeface="+mj-lt"/>
              <a:buAutoNum type="arabicPeriod"/>
            </a:pPr>
            <a:r>
              <a:rPr lang="en-US" dirty="0"/>
              <a:t>Verdugo Woodlands could be split – it shares issues and concerns with both Rossmoyne and with neighborhoods to its north.</a:t>
            </a:r>
          </a:p>
          <a:p>
            <a:pPr marL="514350" indent="-514350">
              <a:buFont typeface="+mj-lt"/>
              <a:buAutoNum type="arabicPeriod"/>
            </a:pPr>
            <a:r>
              <a:rPr lang="en-US" dirty="0"/>
              <a:t>Likes how Map 125 keeps downtown unified, as large-building condo/apartment residents have shared issues and neighborhood concerns.</a:t>
            </a:r>
          </a:p>
          <a:p>
            <a:pPr marL="514350" indent="-514350">
              <a:buFont typeface="+mj-lt"/>
              <a:buAutoNum type="arabicPeriod"/>
            </a:pPr>
            <a:r>
              <a:rPr lang="en-US" dirty="0"/>
              <a:t>Support for San Fernando Road-focused district such as map 125.</a:t>
            </a:r>
          </a:p>
          <a:p>
            <a:pPr marL="514350" indent="-514350">
              <a:buFont typeface="+mj-lt"/>
              <a:buAutoNum type="arabicPeriod"/>
            </a:pPr>
            <a:r>
              <a:rPr lang="en-US" dirty="0"/>
              <a:t>Opposition to long San Fernando Road-focused district from Forest Lawn to Burbank.</a:t>
            </a:r>
          </a:p>
          <a:p>
            <a:pPr marL="514350" indent="-514350">
              <a:buFont typeface="+mj-lt"/>
              <a:buAutoNum type="arabicPeriod"/>
            </a:pPr>
            <a:r>
              <a:rPr lang="en-US" dirty="0"/>
              <a:t>Supports how map 126d creates more diverse districts.</a:t>
            </a:r>
          </a:p>
          <a:p>
            <a:endParaRPr lang="en-US" dirty="0"/>
          </a:p>
          <a:p>
            <a:endParaRPr lang="en-US" dirty="0"/>
          </a:p>
        </p:txBody>
      </p:sp>
      <p:sp>
        <p:nvSpPr>
          <p:cNvPr id="4" name="Date Placeholder 3">
            <a:extLst>
              <a:ext uri="{FF2B5EF4-FFF2-40B4-BE49-F238E27FC236}">
                <a16:creationId xmlns:a16="http://schemas.microsoft.com/office/drawing/2014/main" id="{1E9B9EB6-35E9-7FEE-B107-104FE956842A}"/>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34118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B9D4-79B8-E630-C7BD-C7FE40611234}"/>
              </a:ext>
            </a:extLst>
          </p:cNvPr>
          <p:cNvSpPr>
            <a:spLocks noGrp="1"/>
          </p:cNvSpPr>
          <p:nvPr>
            <p:ph type="title"/>
          </p:nvPr>
        </p:nvSpPr>
        <p:spPr/>
        <p:txBody>
          <a:bodyPr/>
          <a:lstStyle/>
          <a:p>
            <a:r>
              <a:rPr lang="en-US" dirty="0"/>
              <a:t>Other Groups Contacted</a:t>
            </a:r>
          </a:p>
        </p:txBody>
      </p:sp>
      <p:sp>
        <p:nvSpPr>
          <p:cNvPr id="3" name="Content Placeholder 2">
            <a:extLst>
              <a:ext uri="{FF2B5EF4-FFF2-40B4-BE49-F238E27FC236}">
                <a16:creationId xmlns:a16="http://schemas.microsoft.com/office/drawing/2014/main" id="{A47A6C1D-F8BF-DBFC-CC85-D3A13C3CE131}"/>
              </a:ext>
            </a:extLst>
          </p:cNvPr>
          <p:cNvSpPr>
            <a:spLocks noGrp="1"/>
          </p:cNvSpPr>
          <p:nvPr>
            <p:ph sz="quarter" idx="1"/>
          </p:nvPr>
        </p:nvSpPr>
        <p:spPr>
          <a:xfrm>
            <a:off x="228600" y="914400"/>
            <a:ext cx="8537448" cy="762000"/>
          </a:xfrm>
        </p:spPr>
        <p:txBody>
          <a:bodyPr>
            <a:normAutofit/>
          </a:bodyPr>
          <a:lstStyle/>
          <a:p>
            <a:pPr marL="0" indent="0">
              <a:buNone/>
            </a:pPr>
            <a:r>
              <a:rPr lang="en-US" sz="2000" dirty="0"/>
              <a:t>The following additional groups were contacted about holding meetings, but either declined or did not respond:</a:t>
            </a:r>
          </a:p>
        </p:txBody>
      </p:sp>
      <p:sp>
        <p:nvSpPr>
          <p:cNvPr id="4" name="Date Placeholder 3">
            <a:extLst>
              <a:ext uri="{FF2B5EF4-FFF2-40B4-BE49-F238E27FC236}">
                <a16:creationId xmlns:a16="http://schemas.microsoft.com/office/drawing/2014/main" id="{185BA0B8-CE10-5B85-CDA0-E69048387485}"/>
              </a:ext>
            </a:extLst>
          </p:cNvPr>
          <p:cNvSpPr>
            <a:spLocks noGrp="1"/>
          </p:cNvSpPr>
          <p:nvPr>
            <p:ph type="dt" sz="half" idx="2"/>
          </p:nvPr>
        </p:nvSpPr>
        <p:spPr/>
        <p:txBody>
          <a:bodyPr/>
          <a:lstStyle/>
          <a:p>
            <a:r>
              <a:rPr lang="en-US"/>
              <a:t>April 3, 2024</a:t>
            </a:r>
            <a:endParaRPr lang="en-US" dirty="0"/>
          </a:p>
        </p:txBody>
      </p:sp>
      <p:graphicFrame>
        <p:nvGraphicFramePr>
          <p:cNvPr id="9" name="Table 8">
            <a:extLst>
              <a:ext uri="{FF2B5EF4-FFF2-40B4-BE49-F238E27FC236}">
                <a16:creationId xmlns:a16="http://schemas.microsoft.com/office/drawing/2014/main" id="{312C07CA-15DE-2C50-7C20-579473758892}"/>
              </a:ext>
            </a:extLst>
          </p:cNvPr>
          <p:cNvGraphicFramePr>
            <a:graphicFrameLocks noGrp="1"/>
          </p:cNvGraphicFramePr>
          <p:nvPr>
            <p:extLst>
              <p:ext uri="{D42A27DB-BD31-4B8C-83A1-F6EECF244321}">
                <p14:modId xmlns:p14="http://schemas.microsoft.com/office/powerpoint/2010/main" val="1231677021"/>
              </p:ext>
            </p:extLst>
          </p:nvPr>
        </p:nvGraphicFramePr>
        <p:xfrm>
          <a:off x="114298" y="1676399"/>
          <a:ext cx="8915404" cy="5029201"/>
        </p:xfrm>
        <a:graphic>
          <a:graphicData uri="http://schemas.openxmlformats.org/drawingml/2006/table">
            <a:tbl>
              <a:tblPr bandRow="1">
                <a:tableStyleId>{5C22544A-7EE6-4342-B048-85BDC9FD1C3A}</a:tableStyleId>
              </a:tblPr>
              <a:tblGrid>
                <a:gridCol w="1763776">
                  <a:extLst>
                    <a:ext uri="{9D8B030D-6E8A-4147-A177-3AD203B41FA5}">
                      <a16:colId xmlns:a16="http://schemas.microsoft.com/office/drawing/2014/main" val="1505710396"/>
                    </a:ext>
                  </a:extLst>
                </a:gridCol>
                <a:gridCol w="1787907">
                  <a:extLst>
                    <a:ext uri="{9D8B030D-6E8A-4147-A177-3AD203B41FA5}">
                      <a16:colId xmlns:a16="http://schemas.microsoft.com/office/drawing/2014/main" val="1881929011"/>
                    </a:ext>
                  </a:extLst>
                </a:gridCol>
                <a:gridCol w="1787907">
                  <a:extLst>
                    <a:ext uri="{9D8B030D-6E8A-4147-A177-3AD203B41FA5}">
                      <a16:colId xmlns:a16="http://schemas.microsoft.com/office/drawing/2014/main" val="281508609"/>
                    </a:ext>
                  </a:extLst>
                </a:gridCol>
                <a:gridCol w="1787907">
                  <a:extLst>
                    <a:ext uri="{9D8B030D-6E8A-4147-A177-3AD203B41FA5}">
                      <a16:colId xmlns:a16="http://schemas.microsoft.com/office/drawing/2014/main" val="1743418171"/>
                    </a:ext>
                  </a:extLst>
                </a:gridCol>
                <a:gridCol w="1787907">
                  <a:extLst>
                    <a:ext uri="{9D8B030D-6E8A-4147-A177-3AD203B41FA5}">
                      <a16:colId xmlns:a16="http://schemas.microsoft.com/office/drawing/2014/main" val="3821938415"/>
                    </a:ext>
                  </a:extLst>
                </a:gridCol>
              </a:tblGrid>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Armenian Assembly of America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Society of Los Angeles</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Fern Lane HOA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Glenoaks Canyon HOA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Northwest Glendale Lions Club</a:t>
                      </a:r>
                    </a:p>
                  </a:txBody>
                  <a:tcPr marL="28575" marR="28575" marT="19050" marB="19050"/>
                </a:tc>
                <a:extLst>
                  <a:ext uri="{0D108BD9-81ED-4DB2-BD59-A6C34878D82A}">
                    <a16:rowId xmlns:a16="http://schemas.microsoft.com/office/drawing/2014/main" val="565732065"/>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Armenian American Chamber of Commerce</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Union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GCC Political Science Department</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err="1">
                          <a:effectLst/>
                          <a:latin typeface="Garamond" panose="02020404030301010803" pitchFamily="18" charset="0"/>
                        </a:rPr>
                        <a:t>Homenetmen</a:t>
                      </a:r>
                      <a:r>
                        <a:rPr lang="en-US" sz="1150" b="0" dirty="0">
                          <a:effectLst/>
                          <a:latin typeface="Garamond" panose="02020404030301010803" pitchFamily="18" charset="0"/>
                        </a:rPr>
                        <a:t> Glendale Ararat Chapter</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err="1">
                          <a:effectLst/>
                          <a:latin typeface="Garamond" panose="02020404030301010803" pitchFamily="18" charset="0"/>
                        </a:rPr>
                        <a:t>Pelanconi</a:t>
                      </a:r>
                      <a:r>
                        <a:rPr lang="en-US" sz="1150" b="0" i="0" dirty="0">
                          <a:effectLst/>
                          <a:latin typeface="Garamond" panose="02020404030301010803" pitchFamily="18" charset="0"/>
                        </a:rPr>
                        <a:t> Estates HOA</a:t>
                      </a:r>
                    </a:p>
                  </a:txBody>
                  <a:tcPr marL="28575" marR="28575" marT="19050" marB="19050"/>
                </a:tc>
                <a:extLst>
                  <a:ext uri="{0D108BD9-81ED-4DB2-BD59-A6C34878D82A}">
                    <a16:rowId xmlns:a16="http://schemas.microsoft.com/office/drawing/2014/main" val="225947809"/>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Council of America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Armenian Youth Association of California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a:effectLst/>
                          <a:latin typeface="Garamond" panose="02020404030301010803" pitchFamily="18" charset="0"/>
                        </a:rPr>
                        <a:t>Glendale Association of Realtors</a:t>
                      </a:r>
                      <a:endParaRPr lang="en-US" sz="1150" b="0" i="0" dirty="0">
                        <a:effectLst/>
                        <a:latin typeface="Garamond" panose="02020404030301010803" pitchFamily="18" charset="0"/>
                      </a:endParaRP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Hoover High School</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Rotary Club of Glendale</a:t>
                      </a:r>
                    </a:p>
                  </a:txBody>
                  <a:tcPr marL="28575" marR="28575" marT="19050" marB="19050"/>
                </a:tc>
                <a:extLst>
                  <a:ext uri="{0D108BD9-81ED-4DB2-BD59-A6C34878D82A}">
                    <a16:rowId xmlns:a16="http://schemas.microsoft.com/office/drawing/2014/main" val="3794037644"/>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Cultural Foundation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Chevy Chase Estates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Glendale Bar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Housing Rights Center</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Royal Canyon Property Owner's Association</a:t>
                      </a:r>
                    </a:p>
                  </a:txBody>
                  <a:tcPr marL="28575" marR="28575" marT="19050" marB="19050"/>
                </a:tc>
                <a:extLst>
                  <a:ext uri="{0D108BD9-81ED-4DB2-BD59-A6C34878D82A}">
                    <a16:rowId xmlns:a16="http://schemas.microsoft.com/office/drawing/2014/main" val="2901979954"/>
                  </a:ext>
                </a:extLst>
              </a:tr>
              <a:tr h="4543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Educational Foundation</a:t>
                      </a:r>
                    </a:p>
                  </a:txBody>
                  <a:tcPr marL="28575" marR="28575" marT="19050" marB="19050"/>
                </a:tc>
                <a:tc>
                  <a:txBody>
                    <a:bodyPr/>
                    <a:lstStyle/>
                    <a:p>
                      <a:pPr rtl="0" fontAlgn="b"/>
                      <a:r>
                        <a:rPr lang="en-US" sz="1150" b="0" i="0" dirty="0">
                          <a:effectLst/>
                          <a:latin typeface="Garamond" panose="02020404030301010803" pitchFamily="18" charset="0"/>
                        </a:rPr>
                        <a:t>Clark Magnet High School</a:t>
                      </a:r>
                    </a:p>
                  </a:txBody>
                  <a:tcPr marL="28575" marR="28575" marT="19050" marB="190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Glendale Chamber of Commerce</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Kenneth Village Merchants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United Young Armenians</a:t>
                      </a:r>
                    </a:p>
                  </a:txBody>
                  <a:tcPr marL="28575" marR="28575" marT="19050" marB="19050"/>
                </a:tc>
                <a:extLst>
                  <a:ext uri="{0D108BD9-81ED-4DB2-BD59-A6C34878D82A}">
                    <a16:rowId xmlns:a16="http://schemas.microsoft.com/office/drawing/2014/main" val="20417654"/>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Engineers &amp; Scientists of America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College Hills Community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Glendale Environmental Coalition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Korean Glendale Sister City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Verdugo Woodlands West HOA</a:t>
                      </a:r>
                    </a:p>
                  </a:txBody>
                  <a:tcPr marL="28575" marR="28575" marT="19050" marB="19050"/>
                </a:tc>
                <a:extLst>
                  <a:ext uri="{0D108BD9-81ED-4DB2-BD59-A6C34878D82A}">
                    <a16:rowId xmlns:a16="http://schemas.microsoft.com/office/drawing/2014/main" val="3108209694"/>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General Benevolent Union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Committee for Armenian Students in Public Schools</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Glendale High School</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League of Women Voters of Burbank/Glendale</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Veterans Coalition of Glendale &amp; the </a:t>
                      </a:r>
                      <a:r>
                        <a:rPr lang="en-US" sz="1150" b="0" dirty="0" err="1">
                          <a:effectLst/>
                          <a:latin typeface="Garamond" panose="02020404030301010803" pitchFamily="18" charset="0"/>
                        </a:rPr>
                        <a:t>Verdugos</a:t>
                      </a:r>
                      <a:endParaRPr lang="en-US" sz="1150" b="0" dirty="0">
                        <a:effectLst/>
                        <a:latin typeface="Garamond" panose="02020404030301010803" pitchFamily="18" charset="0"/>
                      </a:endParaRPr>
                    </a:p>
                  </a:txBody>
                  <a:tcPr marL="28575" marR="28575" marT="19050" marB="19050"/>
                </a:tc>
                <a:extLst>
                  <a:ext uri="{0D108BD9-81ED-4DB2-BD59-A6C34878D82A}">
                    <a16:rowId xmlns:a16="http://schemas.microsoft.com/office/drawing/2014/main" val="2991447332"/>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Armenian National Committee - Glendale</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Crescenta Highlands Neighborhood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Glendale Historical Society</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Montecito Park Neighborhood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Wellness Works</a:t>
                      </a:r>
                    </a:p>
                  </a:txBody>
                  <a:tcPr marL="28575" marR="28575" marT="19050" marB="19050"/>
                </a:tc>
                <a:extLst>
                  <a:ext uri="{0D108BD9-81ED-4DB2-BD59-A6C34878D82A}">
                    <a16:rowId xmlns:a16="http://schemas.microsoft.com/office/drawing/2014/main" val="3940051995"/>
                  </a:ext>
                </a:extLst>
              </a:tr>
              <a:tr h="5796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Armenian National Committee of America - Western Region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Crescenta Valley Chamber</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Glendale Kiwanis Club</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Montrose Shopping Park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Women's Civic League of Glendale</a:t>
                      </a:r>
                    </a:p>
                  </a:txBody>
                  <a:tcPr marL="28575" marR="28575" marT="19050" marB="19050"/>
                </a:tc>
                <a:extLst>
                  <a:ext uri="{0D108BD9-81ED-4DB2-BD59-A6C34878D82A}">
                    <a16:rowId xmlns:a16="http://schemas.microsoft.com/office/drawing/2014/main" val="3492024302"/>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Professional Society</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Crescenta Valley High School</a:t>
                      </a:r>
                    </a:p>
                  </a:txBody>
                  <a:tcPr marL="28575" marR="28575" marT="19050" marB="19050"/>
                </a:tc>
                <a:tc>
                  <a:txBody>
                    <a:bodyPr/>
                    <a:lstStyle/>
                    <a:p>
                      <a:pPr rtl="0" fontAlgn="b"/>
                      <a:r>
                        <a:rPr lang="en-US" sz="1150" b="0" dirty="0">
                          <a:effectLst/>
                          <a:latin typeface="Garamond" panose="02020404030301010803" pitchFamily="18" charset="0"/>
                        </a:rPr>
                        <a:t>Glendale Sunrise Rotary</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Montrose Verdugo City Chamber of Commerce</a:t>
                      </a:r>
                    </a:p>
                  </a:txBody>
                  <a:tcPr marL="28575" marR="28575" marT="19050" marB="19050"/>
                </a:tc>
                <a:tc>
                  <a:txBody>
                    <a:bodyPr/>
                    <a:lstStyle/>
                    <a:p>
                      <a:pPr rtl="0" fontAlgn="b"/>
                      <a:r>
                        <a:rPr lang="en-US" sz="1150" b="0" dirty="0">
                          <a:effectLst/>
                          <a:latin typeface="Garamond" panose="02020404030301010803" pitchFamily="18" charset="0"/>
                        </a:rPr>
                        <a:t>YMCA Glendale</a:t>
                      </a:r>
                    </a:p>
                  </a:txBody>
                  <a:tcPr marL="28575" marR="28575" marT="19050" marB="19050"/>
                </a:tc>
                <a:extLst>
                  <a:ext uri="{0D108BD9-81ED-4DB2-BD59-A6C34878D82A}">
                    <a16:rowId xmlns:a16="http://schemas.microsoft.com/office/drawing/2014/main" val="2690226225"/>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Armenian Relief Society - Western Region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Deer Canyon/Oakmont Property Owners Assoc.</a:t>
                      </a:r>
                    </a:p>
                  </a:txBody>
                  <a:tcPr marL="28575" marR="28575" marT="19050" marB="19050"/>
                </a:tc>
                <a:tc>
                  <a:txBody>
                    <a:bodyPr/>
                    <a:lstStyle/>
                    <a:p>
                      <a:pPr rtl="0" fontAlgn="b"/>
                      <a:r>
                        <a:rPr lang="en-US" sz="1150" b="0" dirty="0">
                          <a:effectLst/>
                          <a:latin typeface="Garamond" panose="02020404030301010803" pitchFamily="18" charset="0"/>
                        </a:rPr>
                        <a:t>Glendale Tenants Union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i="0" dirty="0">
                          <a:effectLst/>
                          <a:latin typeface="Garamond" panose="02020404030301010803" pitchFamily="18" charset="0"/>
                        </a:rPr>
                        <a:t>Montrose-Verdugo-</a:t>
                      </a:r>
                      <a:r>
                        <a:rPr lang="en-US" sz="1150" b="0" i="0" dirty="0" err="1">
                          <a:effectLst/>
                          <a:latin typeface="Garamond" panose="02020404030301010803" pitchFamily="18" charset="0"/>
                        </a:rPr>
                        <a:t>Sparr</a:t>
                      </a:r>
                      <a:r>
                        <a:rPr lang="en-US" sz="1150" b="0" i="0" dirty="0">
                          <a:effectLst/>
                          <a:latin typeface="Garamond" panose="02020404030301010803" pitchFamily="18" charset="0"/>
                        </a:rPr>
                        <a:t> Heights Neighborhood Assoc.</a:t>
                      </a:r>
                    </a:p>
                  </a:txBody>
                  <a:tcPr marL="28575" marR="28575" marT="19050" marB="19050"/>
                </a:tc>
                <a:tc>
                  <a:txBody>
                    <a:bodyPr/>
                    <a:lstStyle/>
                    <a:p>
                      <a:pPr rtl="0" fontAlgn="b"/>
                      <a:r>
                        <a:rPr lang="en-US" sz="1150" b="0" dirty="0">
                          <a:effectLst/>
                          <a:latin typeface="Garamond" panose="02020404030301010803" pitchFamily="18" charset="0"/>
                        </a:rPr>
                        <a:t>YMCA of the Foothills</a:t>
                      </a:r>
                    </a:p>
                  </a:txBody>
                  <a:tcPr marL="28575" marR="28575" marT="19050" marB="19050"/>
                </a:tc>
                <a:extLst>
                  <a:ext uri="{0D108BD9-81ED-4DB2-BD59-A6C34878D82A}">
                    <a16:rowId xmlns:a16="http://schemas.microsoft.com/office/drawing/2014/main" val="1668920665"/>
                  </a:ext>
                </a:extLst>
              </a:tr>
              <a:tr h="3995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Armenian Rights Council of America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Downtown Glendale Association</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Glen Knoll HOA</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Neighborhood Legal Services of LA County</a:t>
                      </a:r>
                    </a:p>
                  </a:txBody>
                  <a:tcPr marL="28575" marR="28575" marT="19050" marB="1905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50" b="0" dirty="0">
                          <a:effectLst/>
                          <a:latin typeface="Garamond" panose="02020404030301010803" pitchFamily="18" charset="0"/>
                        </a:rPr>
                        <a:t>YWCA of Glendale</a:t>
                      </a:r>
                    </a:p>
                  </a:txBody>
                  <a:tcPr marL="28575" marR="28575" marT="19050" marB="19050"/>
                </a:tc>
                <a:extLst>
                  <a:ext uri="{0D108BD9-81ED-4DB2-BD59-A6C34878D82A}">
                    <a16:rowId xmlns:a16="http://schemas.microsoft.com/office/drawing/2014/main" val="2468734209"/>
                  </a:ext>
                </a:extLst>
              </a:tr>
            </a:tbl>
          </a:graphicData>
        </a:graphic>
      </p:graphicFrame>
    </p:spTree>
    <p:extLst>
      <p:ext uri="{BB962C8B-B14F-4D97-AF65-F5344CB8AC3E}">
        <p14:creationId xmlns:p14="http://schemas.microsoft.com/office/powerpoint/2010/main" val="119952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867AF-F7E0-44D7-0465-867B75D499C4}"/>
              </a:ext>
            </a:extLst>
          </p:cNvPr>
          <p:cNvSpPr>
            <a:spLocks noGrp="1"/>
          </p:cNvSpPr>
          <p:nvPr>
            <p:ph type="title"/>
          </p:nvPr>
        </p:nvSpPr>
        <p:spPr>
          <a:xfrm>
            <a:off x="0" y="152400"/>
            <a:ext cx="9144000" cy="914400"/>
          </a:xfrm>
        </p:spPr>
        <p:txBody>
          <a:bodyPr/>
          <a:lstStyle/>
          <a:p>
            <a:r>
              <a:rPr lang="en-US" dirty="0"/>
              <a:t>Draft Map Discussion</a:t>
            </a:r>
          </a:p>
        </p:txBody>
      </p:sp>
      <p:sp>
        <p:nvSpPr>
          <p:cNvPr id="6" name="Content Placeholder 5">
            <a:extLst>
              <a:ext uri="{FF2B5EF4-FFF2-40B4-BE49-F238E27FC236}">
                <a16:creationId xmlns:a16="http://schemas.microsoft.com/office/drawing/2014/main" id="{21541E47-1DD5-EAF0-2A85-1B7C7AA438DE}"/>
              </a:ext>
            </a:extLst>
          </p:cNvPr>
          <p:cNvSpPr>
            <a:spLocks noGrp="1"/>
          </p:cNvSpPr>
          <p:nvPr>
            <p:ph sz="quarter" idx="1"/>
          </p:nvPr>
        </p:nvSpPr>
        <p:spPr>
          <a:xfrm>
            <a:off x="612648" y="1295400"/>
            <a:ext cx="8153400" cy="5105400"/>
          </a:xfrm>
        </p:spPr>
        <p:txBody>
          <a:bodyPr/>
          <a:lstStyle/>
          <a:p>
            <a:r>
              <a:rPr lang="en-US" dirty="0">
                <a:solidFill>
                  <a:srgbClr val="002060"/>
                </a:solidFill>
              </a:rPr>
              <a:t>Which map do you prefer, and why?</a:t>
            </a:r>
          </a:p>
          <a:p>
            <a:pPr lvl="1"/>
            <a:r>
              <a:rPr lang="en-US" dirty="0">
                <a:solidFill>
                  <a:srgbClr val="002060"/>
                </a:solidFill>
              </a:rPr>
              <a:t>Could some change improve that map?</a:t>
            </a:r>
          </a:p>
          <a:p>
            <a:pPr lvl="1"/>
            <a:endParaRPr lang="en-US" dirty="0">
              <a:solidFill>
                <a:srgbClr val="002060"/>
              </a:solidFill>
            </a:endParaRPr>
          </a:p>
          <a:p>
            <a:r>
              <a:rPr lang="en-US" dirty="0">
                <a:solidFill>
                  <a:srgbClr val="002060"/>
                </a:solidFill>
              </a:rPr>
              <a:t>Which map(s) do you dislike? Why?</a:t>
            </a:r>
          </a:p>
          <a:p>
            <a:pPr lvl="1"/>
            <a:endParaRPr lang="en-US" dirty="0">
              <a:solidFill>
                <a:srgbClr val="002060"/>
              </a:solidFill>
            </a:endParaRPr>
          </a:p>
        </p:txBody>
      </p:sp>
      <p:cxnSp>
        <p:nvCxnSpPr>
          <p:cNvPr id="5" name="Google Shape;196;p8">
            <a:extLst>
              <a:ext uri="{FF2B5EF4-FFF2-40B4-BE49-F238E27FC236}">
                <a16:creationId xmlns:a16="http://schemas.microsoft.com/office/drawing/2014/main" id="{3653C083-2DD8-6E76-C39E-7730DEB22199}"/>
              </a:ext>
            </a:extLst>
          </p:cNvPr>
          <p:cNvCxnSpPr>
            <a:cxnSpLocks/>
          </p:cNvCxnSpPr>
          <p:nvPr/>
        </p:nvCxnSpPr>
        <p:spPr>
          <a:xfrm>
            <a:off x="2819400" y="1066800"/>
            <a:ext cx="3039000" cy="0"/>
          </a:xfrm>
          <a:prstGeom prst="straightConnector1">
            <a:avLst/>
          </a:prstGeom>
          <a:noFill/>
          <a:ln w="9525" cap="flat" cmpd="sng">
            <a:solidFill>
              <a:srgbClr val="002060"/>
            </a:solidFill>
            <a:prstDash val="solid"/>
            <a:round/>
            <a:headEnd type="none" w="med" len="med"/>
            <a:tailEnd type="none" w="med" len="med"/>
          </a:ln>
        </p:spPr>
      </p:cxnSp>
      <p:sp>
        <p:nvSpPr>
          <p:cNvPr id="2" name="TextBox 5">
            <a:extLst>
              <a:ext uri="{FF2B5EF4-FFF2-40B4-BE49-F238E27FC236}">
                <a16:creationId xmlns:a16="http://schemas.microsoft.com/office/drawing/2014/main" id="{17154C8E-D196-CF31-0E73-FECC075CC862}"/>
              </a:ext>
            </a:extLst>
          </p:cNvPr>
          <p:cNvSpPr txBox="1"/>
          <p:nvPr/>
        </p:nvSpPr>
        <p:spPr>
          <a:xfrm>
            <a:off x="2590800" y="5026681"/>
            <a:ext cx="3962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latin typeface="Garamond" panose="02020404030301010803" pitchFamily="18" charset="0"/>
                <a:hlinkClick r:id="rId3">
                  <a:extLst>
                    <a:ext uri="{A12FA001-AC4F-418D-AE19-62706E023703}">
                      <ahyp:hlinkClr xmlns:ahyp="http://schemas.microsoft.com/office/drawing/2018/hyperlinkcolor" val="tx"/>
                    </a:ext>
                  </a:extLst>
                </a:hlinkClick>
              </a:rPr>
              <a:t>Interactive Web Viewer</a:t>
            </a:r>
            <a:endParaRPr lang="en-US"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54076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41375" y="1524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How to Stay Engaged</a:t>
            </a:r>
            <a:endParaRPr sz="4000" dirty="0"/>
          </a:p>
        </p:txBody>
      </p:sp>
      <p:sp>
        <p:nvSpPr>
          <p:cNvPr id="268" name="Google Shape;268;p15"/>
          <p:cNvSpPr txBox="1">
            <a:spLocks noGrp="1"/>
          </p:cNvSpPr>
          <p:nvPr>
            <p:ph type="body" idx="1"/>
          </p:nvPr>
        </p:nvSpPr>
        <p:spPr>
          <a:xfrm>
            <a:off x="1109142" y="4953000"/>
            <a:ext cx="6925661" cy="9906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SzPts val="1680"/>
              <a:buNone/>
            </a:pPr>
            <a:endParaRPr sz="1200" dirty="0">
              <a:solidFill>
                <a:srgbClr val="7030A0"/>
              </a:solidFill>
            </a:endParaRPr>
          </a:p>
          <a:p>
            <a:pPr marL="0" lvl="0" indent="0" algn="ctr" rtl="0">
              <a:spcBef>
                <a:spcPts val="700"/>
              </a:spcBef>
              <a:spcAft>
                <a:spcPts val="0"/>
              </a:spcAft>
              <a:buSzPts val="1680"/>
              <a:buNone/>
            </a:pPr>
            <a:r>
              <a:rPr lang="en-US" sz="2000" b="1" dirty="0">
                <a:solidFill>
                  <a:srgbClr val="002060"/>
                </a:solidFill>
              </a:rPr>
              <a:t>Website</a:t>
            </a:r>
            <a:r>
              <a:rPr lang="en-US" sz="2000" dirty="0">
                <a:solidFill>
                  <a:srgbClr val="002060"/>
                </a:solidFill>
              </a:rPr>
              <a:t>: </a:t>
            </a:r>
            <a:r>
              <a:rPr lang="en-US" sz="2000" b="1" dirty="0" err="1">
                <a:solidFill>
                  <a:srgbClr val="C13F3F"/>
                </a:solidFill>
              </a:rPr>
              <a:t>MapGlendale.org</a:t>
            </a:r>
            <a:r>
              <a:rPr lang="en-US" sz="2000" b="1" dirty="0">
                <a:solidFill>
                  <a:srgbClr val="C13F3F"/>
                </a:solidFill>
              </a:rPr>
              <a:t> |</a:t>
            </a:r>
            <a:r>
              <a:rPr lang="en-US" sz="2000" b="1" dirty="0">
                <a:solidFill>
                  <a:srgbClr val="002060"/>
                </a:solidFill>
              </a:rPr>
              <a:t>Phone</a:t>
            </a:r>
            <a:r>
              <a:rPr lang="en-US" sz="2000" dirty="0">
                <a:solidFill>
                  <a:srgbClr val="002060"/>
                </a:solidFill>
              </a:rPr>
              <a:t>: </a:t>
            </a:r>
            <a:r>
              <a:rPr lang="en-US" sz="2000" b="1" dirty="0">
                <a:solidFill>
                  <a:srgbClr val="C13F3F"/>
                </a:solidFill>
              </a:rPr>
              <a:t>(818) 548-4844, ext. 1</a:t>
            </a:r>
          </a:p>
          <a:p>
            <a:pPr marL="0" lvl="0" indent="0" algn="ctr" rtl="0">
              <a:spcBef>
                <a:spcPts val="700"/>
              </a:spcBef>
              <a:spcAft>
                <a:spcPts val="0"/>
              </a:spcAft>
              <a:buSzPts val="1680"/>
              <a:buNone/>
            </a:pPr>
            <a:r>
              <a:rPr lang="en-US" sz="2000" b="1" dirty="0">
                <a:solidFill>
                  <a:srgbClr val="002060"/>
                </a:solidFill>
              </a:rPr>
              <a:t>Email</a:t>
            </a:r>
            <a:r>
              <a:rPr lang="en-US" sz="2000" dirty="0">
                <a:solidFill>
                  <a:srgbClr val="002060"/>
                </a:solidFill>
              </a:rPr>
              <a:t>: </a:t>
            </a:r>
            <a:r>
              <a:rPr lang="en-US" sz="2000" b="1" dirty="0" err="1">
                <a:solidFill>
                  <a:srgbClr val="C13F3F"/>
                </a:solidFill>
              </a:rPr>
              <a:t>mapglendale@glendaleca.gov</a:t>
            </a:r>
            <a:endParaRPr lang="en-US" sz="2000" b="1" dirty="0">
              <a:solidFill>
                <a:srgbClr val="C13F3F"/>
              </a:solidFill>
            </a:endParaRPr>
          </a:p>
        </p:txBody>
      </p:sp>
      <p:pic>
        <p:nvPicPr>
          <p:cNvPr id="3" name="Picture 2" descr="A screenshot of a web page&#10;&#10;Description automatically generated with medium confidence">
            <a:extLst>
              <a:ext uri="{FF2B5EF4-FFF2-40B4-BE49-F238E27FC236}">
                <a16:creationId xmlns:a16="http://schemas.microsoft.com/office/drawing/2014/main" id="{44CA5534-A3E6-22BF-8EE2-C071CBA4F3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6" y="1143000"/>
            <a:ext cx="7551811" cy="4038600"/>
          </a:xfrm>
          <a:prstGeom prst="rect">
            <a:avLst/>
          </a:prstGeom>
        </p:spPr>
      </p:pic>
    </p:spTree>
    <p:extLst>
      <p:ext uri="{BB962C8B-B14F-4D97-AF65-F5344CB8AC3E}">
        <p14:creationId xmlns:p14="http://schemas.microsoft.com/office/powerpoint/2010/main" val="374953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775-6895-4798-8EF7-F4243FE4503E}"/>
              </a:ext>
            </a:extLst>
          </p:cNvPr>
          <p:cNvSpPr>
            <a:spLocks noGrp="1"/>
          </p:cNvSpPr>
          <p:nvPr>
            <p:ph type="title"/>
          </p:nvPr>
        </p:nvSpPr>
        <p:spPr>
          <a:xfrm>
            <a:off x="0" y="0"/>
            <a:ext cx="9144000" cy="914400"/>
          </a:xfrm>
        </p:spPr>
        <p:txBody>
          <a:bodyPr>
            <a:normAutofit/>
          </a:bodyPr>
          <a:lstStyle/>
          <a:p>
            <a:r>
              <a:rPr lang="en-US" b="1" dirty="0"/>
              <a:t>This Session’s Goals</a:t>
            </a:r>
          </a:p>
        </p:txBody>
      </p:sp>
      <p:sp>
        <p:nvSpPr>
          <p:cNvPr id="3" name="Content Placeholder 2">
            <a:extLst>
              <a:ext uri="{FF2B5EF4-FFF2-40B4-BE49-F238E27FC236}">
                <a16:creationId xmlns:a16="http://schemas.microsoft.com/office/drawing/2014/main" id="{07B6614D-6D59-461D-B251-BBF26FF2501D}"/>
              </a:ext>
            </a:extLst>
          </p:cNvPr>
          <p:cNvSpPr>
            <a:spLocks noGrp="1"/>
          </p:cNvSpPr>
          <p:nvPr>
            <p:ph sz="quarter" idx="1"/>
          </p:nvPr>
        </p:nvSpPr>
        <p:spPr>
          <a:xfrm>
            <a:off x="612648" y="990600"/>
            <a:ext cx="8153400" cy="5105400"/>
          </a:xfrm>
        </p:spPr>
        <p:txBody>
          <a:bodyPr>
            <a:normAutofit/>
          </a:bodyPr>
          <a:lstStyle/>
          <a:p>
            <a:endParaRPr lang="en-US" sz="2400" dirty="0">
              <a:solidFill>
                <a:srgbClr val="002060"/>
              </a:solidFill>
            </a:endParaRPr>
          </a:p>
          <a:p>
            <a:pPr marL="0" indent="0" algn="ctr">
              <a:buNone/>
            </a:pPr>
            <a:r>
              <a:rPr lang="en-US" sz="2400" dirty="0">
                <a:solidFill>
                  <a:srgbClr val="002060"/>
                </a:solidFill>
              </a:rPr>
              <a:t>Review input received during the stakeholder meetings.</a:t>
            </a:r>
          </a:p>
          <a:p>
            <a:pPr marL="0" indent="0" algn="ctr">
              <a:buNone/>
            </a:pPr>
            <a:endParaRPr lang="en-US" sz="2400" dirty="0"/>
          </a:p>
          <a:p>
            <a:pPr marL="0" indent="0" algn="ctr">
              <a:buNone/>
            </a:pPr>
            <a:r>
              <a:rPr lang="en-US" sz="2400" dirty="0">
                <a:solidFill>
                  <a:srgbClr val="002060"/>
                </a:solidFill>
              </a:rPr>
              <a:t>Gather your feedback on the map that should be included when voters decide whether to change to by-district elections.</a:t>
            </a:r>
          </a:p>
          <a:p>
            <a:pPr marL="0" indent="0" algn="ctr">
              <a:buNone/>
            </a:pPr>
            <a:endParaRPr lang="en-US" sz="2400" dirty="0">
              <a:solidFill>
                <a:srgbClr val="002060"/>
              </a:solidFill>
            </a:endParaRPr>
          </a:p>
          <a:p>
            <a:pPr marL="0" indent="0">
              <a:buNone/>
            </a:pPr>
            <a:endParaRPr lang="en-US" sz="2400" dirty="0">
              <a:solidFill>
                <a:srgbClr val="002060"/>
              </a:solidFill>
            </a:endParaRPr>
          </a:p>
        </p:txBody>
      </p:sp>
      <p:cxnSp>
        <p:nvCxnSpPr>
          <p:cNvPr id="4" name="Google Shape;131;p2">
            <a:extLst>
              <a:ext uri="{FF2B5EF4-FFF2-40B4-BE49-F238E27FC236}">
                <a16:creationId xmlns:a16="http://schemas.microsoft.com/office/drawing/2014/main" id="{73BCA518-8274-C7E0-7186-3BAF3B70850F}"/>
              </a:ext>
            </a:extLst>
          </p:cNvPr>
          <p:cNvCxnSpPr>
            <a:cxnSpLocks/>
          </p:cNvCxnSpPr>
          <p:nvPr/>
        </p:nvCxnSpPr>
        <p:spPr>
          <a:xfrm>
            <a:off x="3052500" y="914400"/>
            <a:ext cx="3039000" cy="0"/>
          </a:xfrm>
          <a:prstGeom prst="straightConnector1">
            <a:avLst/>
          </a:prstGeom>
          <a:noFill/>
          <a:ln w="9525" cap="flat" cmpd="sng">
            <a:solidFill>
              <a:srgbClr val="002060"/>
            </a:solidFill>
            <a:prstDash val="solid"/>
            <a:round/>
            <a:headEnd type="none" w="med" len="med"/>
            <a:tailEnd type="none" w="med" len="med"/>
          </a:ln>
        </p:spPr>
      </p:cxnSp>
    </p:spTree>
    <p:extLst>
      <p:ext uri="{BB962C8B-B14F-4D97-AF65-F5344CB8AC3E}">
        <p14:creationId xmlns:p14="http://schemas.microsoft.com/office/powerpoint/2010/main" val="416280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8" name="Content Placeholder 8">
            <a:extLst>
              <a:ext uri="{FF2B5EF4-FFF2-40B4-BE49-F238E27FC236}">
                <a16:creationId xmlns:a16="http://schemas.microsoft.com/office/drawing/2014/main" id="{889E49A5-FF2C-42CD-A94F-5093C754890A}"/>
              </a:ext>
            </a:extLst>
          </p:cNvPr>
          <p:cNvGraphicFramePr>
            <a:graphicFrameLocks noGrp="1"/>
          </p:cNvGraphicFramePr>
          <p:nvPr>
            <p:ph sz="quarter" idx="1"/>
            <p:extLst>
              <p:ext uri="{D42A27DB-BD31-4B8C-83A1-F6EECF244321}">
                <p14:modId xmlns:p14="http://schemas.microsoft.com/office/powerpoint/2010/main" val="2013692677"/>
              </p:ext>
            </p:extLst>
          </p:nvPr>
        </p:nvGraphicFramePr>
        <p:xfrm>
          <a:off x="609600" y="304800"/>
          <a:ext cx="8153400" cy="6009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628900">
                  <a:extLst>
                    <a:ext uri="{9D8B030D-6E8A-4147-A177-3AD203B41FA5}">
                      <a16:colId xmlns:a16="http://schemas.microsoft.com/office/drawing/2014/main" val="2058158948"/>
                    </a:ext>
                  </a:extLst>
                </a:gridCol>
                <a:gridCol w="5524500">
                  <a:extLst>
                    <a:ext uri="{9D8B030D-6E8A-4147-A177-3AD203B41FA5}">
                      <a16:colId xmlns:a16="http://schemas.microsoft.com/office/drawing/2014/main" val="4117527635"/>
                    </a:ext>
                  </a:extLst>
                </a:gridCol>
              </a:tblGrid>
              <a:tr h="370840">
                <a:tc>
                  <a:txBody>
                    <a:bodyPr/>
                    <a:lstStyle/>
                    <a:p>
                      <a:r>
                        <a:rPr lang="en-US" dirty="0">
                          <a:solidFill>
                            <a:schemeClr val="tx1"/>
                          </a:solidFill>
                          <a:latin typeface="Garamond" panose="02020404030301010803" pitchFamily="18" charset="0"/>
                        </a:rPr>
                        <a:t>Event</a:t>
                      </a:r>
                    </a:p>
                  </a:txBody>
                  <a:tcPr/>
                </a:tc>
                <a:tc>
                  <a:txBody>
                    <a:bodyPr/>
                    <a:lstStyle/>
                    <a:p>
                      <a:r>
                        <a:rPr lang="en-US" dirty="0">
                          <a:solidFill>
                            <a:schemeClr val="tx1"/>
                          </a:solidFill>
                          <a:latin typeface="Garamond" panose="02020404030301010803" pitchFamily="18" charset="0"/>
                        </a:rPr>
                        <a:t>Description</a:t>
                      </a:r>
                    </a:p>
                  </a:txBody>
                  <a:tcPr/>
                </a:tc>
                <a:extLst>
                  <a:ext uri="{0D108BD9-81ED-4DB2-BD59-A6C34878D82A}">
                    <a16:rowId xmlns:a16="http://schemas.microsoft.com/office/drawing/2014/main" val="3213256639"/>
                  </a:ext>
                </a:extLst>
              </a:tr>
              <a:tr h="411480">
                <a:tc>
                  <a:txBody>
                    <a:bodyPr/>
                    <a:lstStyle/>
                    <a:p>
                      <a:pPr algn="ctr"/>
                      <a:r>
                        <a:rPr lang="en-US" sz="1600" b="1" dirty="0">
                          <a:solidFill>
                            <a:srgbClr val="002060"/>
                          </a:solidFill>
                          <a:latin typeface="Garamond" panose="02020404030301010803" pitchFamily="18" charset="0"/>
                        </a:rPr>
                        <a:t>1</a:t>
                      </a:r>
                      <a:r>
                        <a:rPr lang="en-US" sz="1600" b="1" baseline="30000" dirty="0">
                          <a:solidFill>
                            <a:srgbClr val="002060"/>
                          </a:solidFill>
                          <a:latin typeface="Garamond" panose="02020404030301010803" pitchFamily="18" charset="0"/>
                        </a:rPr>
                        <a:t>st</a:t>
                      </a:r>
                      <a:r>
                        <a:rPr lang="en-US" sz="1600" b="1" dirty="0">
                          <a:solidFill>
                            <a:srgbClr val="002060"/>
                          </a:solidFill>
                          <a:latin typeface="Garamond" panose="02020404030301010803" pitchFamily="18" charset="0"/>
                        </a:rPr>
                        <a:t> Council Hearing</a:t>
                      </a:r>
                    </a:p>
                    <a:p>
                      <a:pPr algn="ctr"/>
                      <a:r>
                        <a:rPr lang="en-US" sz="1400" b="0" dirty="0">
                          <a:solidFill>
                            <a:srgbClr val="002060"/>
                          </a:solidFill>
                          <a:latin typeface="Garamond" panose="02020404030301010803" pitchFamily="18" charset="0"/>
                        </a:rPr>
                        <a:t>June 13, 2023</a:t>
                      </a:r>
                    </a:p>
                  </a:txBody>
                  <a:tcPr anchor="ctr"/>
                </a:tc>
                <a:tc>
                  <a:txBody>
                    <a:bodyPr/>
                    <a:lstStyle/>
                    <a:p>
                      <a:r>
                        <a:rPr lang="en-US" sz="1600" b="0" dirty="0">
                          <a:solidFill>
                            <a:srgbClr val="002060"/>
                          </a:solidFill>
                          <a:latin typeface="Garamond" panose="02020404030301010803" pitchFamily="18" charset="0"/>
                        </a:rPr>
                        <a:t>Held prior to release of draft maps.</a:t>
                      </a:r>
                    </a:p>
                  </a:txBody>
                  <a:tcPr anchor="ctr"/>
                </a:tc>
                <a:extLst>
                  <a:ext uri="{0D108BD9-81ED-4DB2-BD59-A6C34878D82A}">
                    <a16:rowId xmlns:a16="http://schemas.microsoft.com/office/drawing/2014/main" val="1672609799"/>
                  </a:ext>
                </a:extLst>
              </a:tr>
              <a:tr h="370840">
                <a:tc>
                  <a:txBody>
                    <a:bodyPr/>
                    <a:lstStyle/>
                    <a:p>
                      <a:pPr algn="ctr"/>
                      <a:r>
                        <a:rPr lang="en-US" sz="1600" b="1" dirty="0">
                          <a:solidFill>
                            <a:srgbClr val="002060"/>
                          </a:solidFill>
                          <a:latin typeface="Garamond" panose="02020404030301010803" pitchFamily="18" charset="0"/>
                        </a:rPr>
                        <a:t>1</a:t>
                      </a:r>
                      <a:r>
                        <a:rPr lang="en-US" sz="1600" b="1" baseline="30000" dirty="0">
                          <a:solidFill>
                            <a:srgbClr val="002060"/>
                          </a:solidFill>
                          <a:latin typeface="Garamond" panose="02020404030301010803" pitchFamily="18" charset="0"/>
                        </a:rPr>
                        <a:t>st</a:t>
                      </a:r>
                      <a:r>
                        <a:rPr lang="en-US" sz="1600" b="1" dirty="0">
                          <a:solidFill>
                            <a:srgbClr val="002060"/>
                          </a:solidFill>
                          <a:latin typeface="Garamond" panose="02020404030301010803" pitchFamily="18" charset="0"/>
                        </a:rPr>
                        <a:t> Round Public Forums</a:t>
                      </a:r>
                    </a:p>
                    <a:p>
                      <a:pPr algn="ctr"/>
                      <a:r>
                        <a:rPr lang="en-US" sz="1600" b="0" dirty="0">
                          <a:solidFill>
                            <a:srgbClr val="002060"/>
                          </a:solidFill>
                          <a:latin typeface="Garamond" panose="02020404030301010803" pitchFamily="18" charset="0"/>
                        </a:rPr>
                        <a:t>June 13 – July 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2060"/>
                          </a:solidFill>
                          <a:latin typeface="Garamond" panose="02020404030301010803" pitchFamily="18" charset="0"/>
                        </a:rPr>
                        <a:t>1 virtual workshop, 6 in-person workshops + pop-up events. </a:t>
                      </a:r>
                    </a:p>
                  </a:txBody>
                  <a:tcPr anchor="ctr"/>
                </a:tc>
                <a:extLst>
                  <a:ext uri="{0D108BD9-81ED-4DB2-BD59-A6C34878D82A}">
                    <a16:rowId xmlns:a16="http://schemas.microsoft.com/office/drawing/2014/main" val="1188178748"/>
                  </a:ext>
                </a:extLst>
              </a:tr>
              <a:tr h="370840">
                <a:tc>
                  <a:txBody>
                    <a:bodyPr/>
                    <a:lstStyle/>
                    <a:p>
                      <a:pPr algn="ctr"/>
                      <a:r>
                        <a:rPr lang="en-US" sz="1600" b="1" dirty="0">
                          <a:solidFill>
                            <a:srgbClr val="002060"/>
                          </a:solidFill>
                          <a:latin typeface="Garamond" panose="02020404030301010803" pitchFamily="18" charset="0"/>
                        </a:rPr>
                        <a:t>2</a:t>
                      </a:r>
                      <a:r>
                        <a:rPr lang="en-US" sz="1600" b="1" baseline="30000" dirty="0">
                          <a:solidFill>
                            <a:srgbClr val="002060"/>
                          </a:solidFill>
                          <a:latin typeface="Garamond" panose="02020404030301010803" pitchFamily="18" charset="0"/>
                        </a:rPr>
                        <a:t>nd</a:t>
                      </a:r>
                      <a:r>
                        <a:rPr lang="en-US" sz="1600" b="1" dirty="0">
                          <a:solidFill>
                            <a:srgbClr val="002060"/>
                          </a:solidFill>
                          <a:latin typeface="Garamond" panose="02020404030301010803" pitchFamily="18" charset="0"/>
                        </a:rPr>
                        <a:t> Council Hearing</a:t>
                      </a:r>
                    </a:p>
                    <a:p>
                      <a:pPr algn="ctr"/>
                      <a:r>
                        <a:rPr lang="en-US" sz="1400" b="0" dirty="0">
                          <a:solidFill>
                            <a:srgbClr val="002060"/>
                          </a:solidFill>
                          <a:latin typeface="Garamond" panose="02020404030301010803" pitchFamily="18" charset="0"/>
                        </a:rPr>
                        <a:t>July 11</a:t>
                      </a:r>
                    </a:p>
                  </a:txBody>
                  <a:tcPr anchor="ctr"/>
                </a:tc>
                <a:tc>
                  <a:txBody>
                    <a:bodyPr/>
                    <a:lstStyle/>
                    <a:p>
                      <a:r>
                        <a:rPr lang="en-US" sz="1600" b="0" dirty="0">
                          <a:solidFill>
                            <a:srgbClr val="002060"/>
                          </a:solidFill>
                          <a:latin typeface="Garamond" panose="02020404030301010803" pitchFamily="18" charset="0"/>
                        </a:rPr>
                        <a:t>Very similar presentation to the first hearing, but with a summary of feedback from the forums. </a:t>
                      </a:r>
                    </a:p>
                  </a:txBody>
                  <a:tcPr anchor="ctr"/>
                </a:tc>
                <a:extLst>
                  <a:ext uri="{0D108BD9-81ED-4DB2-BD59-A6C34878D82A}">
                    <a16:rowId xmlns:a16="http://schemas.microsoft.com/office/drawing/2014/main" val="2946371722"/>
                  </a:ext>
                </a:extLst>
              </a:tr>
              <a:tr h="370840">
                <a:tc>
                  <a:txBody>
                    <a:bodyPr/>
                    <a:lstStyle/>
                    <a:p>
                      <a:pPr algn="ctr"/>
                      <a:r>
                        <a:rPr lang="en-US" sz="1600" b="1" i="0" dirty="0">
                          <a:solidFill>
                            <a:srgbClr val="002060"/>
                          </a:solidFill>
                          <a:latin typeface="Garamond" panose="02020404030301010803" pitchFamily="18" charset="0"/>
                        </a:rPr>
                        <a:t>3</a:t>
                      </a:r>
                      <a:r>
                        <a:rPr lang="en-US" sz="1600" b="1" i="0" baseline="30000" dirty="0">
                          <a:solidFill>
                            <a:srgbClr val="002060"/>
                          </a:solidFill>
                          <a:latin typeface="Garamond" panose="02020404030301010803" pitchFamily="18" charset="0"/>
                        </a:rPr>
                        <a:t>rd</a:t>
                      </a:r>
                      <a:r>
                        <a:rPr lang="en-US" sz="1600" b="1" i="0" dirty="0">
                          <a:solidFill>
                            <a:srgbClr val="002060"/>
                          </a:solidFill>
                          <a:latin typeface="Garamond" panose="02020404030301010803" pitchFamily="18" charset="0"/>
                        </a:rPr>
                        <a:t> Council Hearing</a:t>
                      </a:r>
                    </a:p>
                    <a:p>
                      <a:pPr algn="ctr"/>
                      <a:r>
                        <a:rPr lang="en-US" sz="1400" b="0" i="0" dirty="0">
                          <a:solidFill>
                            <a:srgbClr val="002060"/>
                          </a:solidFill>
                          <a:latin typeface="Garamond" panose="02020404030301010803" pitchFamily="18" charset="0"/>
                        </a:rPr>
                        <a:t>August 15</a:t>
                      </a:r>
                    </a:p>
                  </a:txBody>
                  <a:tcPr anchor="ctr"/>
                </a:tc>
                <a:tc>
                  <a:txBody>
                    <a:bodyPr/>
                    <a:lstStyle/>
                    <a:p>
                      <a:r>
                        <a:rPr lang="en-US" sz="1600" b="0" dirty="0">
                          <a:solidFill>
                            <a:srgbClr val="002060"/>
                          </a:solidFill>
                          <a:latin typeface="Garamond" panose="02020404030301010803" pitchFamily="18" charset="0"/>
                        </a:rPr>
                        <a:t>First formal public and Council consideration of initial draft maps. </a:t>
                      </a:r>
                    </a:p>
                  </a:txBody>
                  <a:tcPr anchor="ctr"/>
                </a:tc>
                <a:extLst>
                  <a:ext uri="{0D108BD9-81ED-4DB2-BD59-A6C34878D82A}">
                    <a16:rowId xmlns:a16="http://schemas.microsoft.com/office/drawing/2014/main" val="3735690713"/>
                  </a:ext>
                </a:extLst>
              </a:tr>
              <a:tr h="370840">
                <a:tc>
                  <a:txBody>
                    <a:bodyPr/>
                    <a:lstStyle/>
                    <a:p>
                      <a:pPr algn="ctr"/>
                      <a:r>
                        <a:rPr lang="en-US" sz="1600" b="1" dirty="0">
                          <a:solidFill>
                            <a:srgbClr val="002060"/>
                          </a:solidFill>
                          <a:latin typeface="Garamond" panose="02020404030301010803" pitchFamily="18" charset="0"/>
                        </a:rPr>
                        <a:t>2</a:t>
                      </a:r>
                      <a:r>
                        <a:rPr lang="en-US" sz="1600" b="1" baseline="30000" dirty="0">
                          <a:solidFill>
                            <a:srgbClr val="002060"/>
                          </a:solidFill>
                          <a:latin typeface="Garamond" panose="02020404030301010803" pitchFamily="18" charset="0"/>
                        </a:rPr>
                        <a:t>nd</a:t>
                      </a:r>
                      <a:r>
                        <a:rPr lang="en-US" sz="1600" b="1" dirty="0">
                          <a:solidFill>
                            <a:srgbClr val="002060"/>
                          </a:solidFill>
                          <a:latin typeface="Garamond" panose="02020404030301010803" pitchFamily="18" charset="0"/>
                        </a:rPr>
                        <a:t> Round Public Forums</a:t>
                      </a:r>
                    </a:p>
                    <a:p>
                      <a:pPr algn="ctr"/>
                      <a:r>
                        <a:rPr lang="en-US" sz="1600" b="0" dirty="0">
                          <a:solidFill>
                            <a:srgbClr val="002060"/>
                          </a:solidFill>
                          <a:latin typeface="Garamond" panose="02020404030301010803" pitchFamily="18" charset="0"/>
                        </a:rPr>
                        <a:t>August 17 – September 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2060"/>
                          </a:solidFill>
                          <a:latin typeface="Garamond" panose="02020404030301010803" pitchFamily="18" charset="0"/>
                        </a:rPr>
                        <a:t>1 virtual workshop, 6 in-person workshops + pop-up events. </a:t>
                      </a:r>
                    </a:p>
                  </a:txBody>
                  <a:tcPr anchor="ctr"/>
                </a:tc>
                <a:extLst>
                  <a:ext uri="{0D108BD9-81ED-4DB2-BD59-A6C34878D82A}">
                    <a16:rowId xmlns:a16="http://schemas.microsoft.com/office/drawing/2014/main" val="4067718321"/>
                  </a:ext>
                </a:extLst>
              </a:tr>
              <a:tr h="370840">
                <a:tc>
                  <a:txBody>
                    <a:bodyPr/>
                    <a:lstStyle/>
                    <a:p>
                      <a:pPr algn="ctr"/>
                      <a:r>
                        <a:rPr lang="en-US" sz="1600" b="1" dirty="0">
                          <a:solidFill>
                            <a:srgbClr val="002060"/>
                          </a:solidFill>
                          <a:latin typeface="Garamond" panose="02020404030301010803" pitchFamily="18" charset="0"/>
                        </a:rPr>
                        <a:t>4</a:t>
                      </a:r>
                      <a:r>
                        <a:rPr lang="en-US" sz="1600" b="1" baseline="30000" dirty="0">
                          <a:solidFill>
                            <a:srgbClr val="002060"/>
                          </a:solidFill>
                          <a:latin typeface="Garamond" panose="02020404030301010803" pitchFamily="18" charset="0"/>
                        </a:rPr>
                        <a:t>th</a:t>
                      </a:r>
                      <a:r>
                        <a:rPr lang="en-US" sz="1600" b="1" dirty="0">
                          <a:solidFill>
                            <a:srgbClr val="002060"/>
                          </a:solidFill>
                          <a:latin typeface="Garamond" panose="02020404030301010803" pitchFamily="18" charset="0"/>
                        </a:rPr>
                        <a:t> and 5</a:t>
                      </a:r>
                      <a:r>
                        <a:rPr lang="en-US" sz="1600" b="1" baseline="30000" dirty="0">
                          <a:solidFill>
                            <a:srgbClr val="002060"/>
                          </a:solidFill>
                          <a:latin typeface="Garamond" panose="02020404030301010803" pitchFamily="18" charset="0"/>
                        </a:rPr>
                        <a:t>th</a:t>
                      </a:r>
                      <a:r>
                        <a:rPr lang="en-US" sz="1600" b="1" dirty="0">
                          <a:solidFill>
                            <a:srgbClr val="002060"/>
                          </a:solidFill>
                          <a:latin typeface="Garamond" panose="02020404030301010803" pitchFamily="18" charset="0"/>
                        </a:rPr>
                        <a:t> Council Meetings</a:t>
                      </a:r>
                    </a:p>
                    <a:p>
                      <a:pPr algn="ctr"/>
                      <a:r>
                        <a:rPr lang="en-US" sz="1400" b="0" dirty="0">
                          <a:solidFill>
                            <a:srgbClr val="002060"/>
                          </a:solidFill>
                          <a:latin typeface="Garamond" panose="02020404030301010803" pitchFamily="18" charset="0"/>
                        </a:rPr>
                        <a:t>October 10 and 24</a:t>
                      </a:r>
                    </a:p>
                  </a:txBody>
                  <a:tcPr anchor="ctr"/>
                </a:tc>
                <a:tc>
                  <a:txBody>
                    <a:bodyPr/>
                    <a:lstStyle/>
                    <a:p>
                      <a:r>
                        <a:rPr lang="en-US" sz="1600" b="0" dirty="0">
                          <a:solidFill>
                            <a:srgbClr val="002060"/>
                          </a:solidFill>
                          <a:latin typeface="Garamond" panose="02020404030301010803" pitchFamily="18" charset="0"/>
                        </a:rPr>
                        <a:t>Public hearing on October 10 and Study Session on October 24</a:t>
                      </a:r>
                    </a:p>
                  </a:txBody>
                  <a:tcPr anchor="ctr"/>
                </a:tc>
                <a:extLst>
                  <a:ext uri="{0D108BD9-81ED-4DB2-BD59-A6C34878D82A}">
                    <a16:rowId xmlns:a16="http://schemas.microsoft.com/office/drawing/2014/main" val="2924482486"/>
                  </a:ext>
                </a:extLst>
              </a:tr>
              <a:tr h="370840">
                <a:tc>
                  <a:txBody>
                    <a:bodyPr/>
                    <a:lstStyle/>
                    <a:p>
                      <a:pPr algn="ctr"/>
                      <a:r>
                        <a:rPr lang="en-US" sz="1600" b="1" i="0" dirty="0">
                          <a:solidFill>
                            <a:srgbClr val="002060"/>
                          </a:solidFill>
                          <a:latin typeface="Garamond" panose="02020404030301010803" pitchFamily="18" charset="0"/>
                        </a:rPr>
                        <a:t>Stakeholder Meetings</a:t>
                      </a:r>
                    </a:p>
                    <a:p>
                      <a:pPr algn="ctr"/>
                      <a:r>
                        <a:rPr lang="en-US" sz="1400" b="0" i="0" dirty="0">
                          <a:solidFill>
                            <a:srgbClr val="002060"/>
                          </a:solidFill>
                          <a:latin typeface="Garamond" panose="02020404030301010803" pitchFamily="18" charset="0"/>
                        </a:rPr>
                        <a:t>January 11 – April 8, 2024</a:t>
                      </a:r>
                    </a:p>
                  </a:txBody>
                  <a:tcPr anchor="ctr"/>
                </a:tc>
                <a:tc>
                  <a:txBody>
                    <a:bodyPr/>
                    <a:lstStyle/>
                    <a:p>
                      <a:r>
                        <a:rPr lang="en-US" sz="1600" b="0" dirty="0">
                          <a:solidFill>
                            <a:srgbClr val="002060"/>
                          </a:solidFill>
                          <a:latin typeface="Garamond" panose="02020404030301010803" pitchFamily="18" charset="0"/>
                        </a:rPr>
                        <a:t>Eight stakeholder meetings completed and one upcoming</a:t>
                      </a:r>
                    </a:p>
                  </a:txBody>
                  <a:tcPr anchor="ctr"/>
                </a:tc>
                <a:extLst>
                  <a:ext uri="{0D108BD9-81ED-4DB2-BD59-A6C34878D82A}">
                    <a16:rowId xmlns:a16="http://schemas.microsoft.com/office/drawing/2014/main" val="1983904929"/>
                  </a:ext>
                </a:extLst>
              </a:tr>
              <a:tr h="370840">
                <a:tc>
                  <a:txBody>
                    <a:bodyPr/>
                    <a:lstStyle/>
                    <a:p>
                      <a:pPr algn="ctr"/>
                      <a:r>
                        <a:rPr lang="en-US" sz="1600" b="1" i="0" dirty="0">
                          <a:solidFill>
                            <a:schemeClr val="accent2">
                              <a:lumMod val="75000"/>
                            </a:schemeClr>
                          </a:solidFill>
                          <a:latin typeface="Garamond" panose="02020404030301010803" pitchFamily="18" charset="0"/>
                        </a:rPr>
                        <a:t>Public Forums</a:t>
                      </a:r>
                    </a:p>
                    <a:p>
                      <a:pPr algn="ctr"/>
                      <a:r>
                        <a:rPr lang="en-US" sz="1400" b="0" i="0" dirty="0">
                          <a:solidFill>
                            <a:schemeClr val="accent2">
                              <a:lumMod val="75000"/>
                            </a:schemeClr>
                          </a:solidFill>
                          <a:latin typeface="Garamond" panose="02020404030301010803" pitchFamily="18" charset="0"/>
                        </a:rPr>
                        <a:t>April 3 and 18</a:t>
                      </a:r>
                    </a:p>
                  </a:txBody>
                  <a:tcPr anchor="ctr"/>
                </a:tc>
                <a:tc>
                  <a:txBody>
                    <a:bodyPr/>
                    <a:lstStyle/>
                    <a:p>
                      <a:r>
                        <a:rPr lang="en-US" sz="1600" b="0" dirty="0">
                          <a:solidFill>
                            <a:schemeClr val="accent2">
                              <a:lumMod val="75000"/>
                            </a:schemeClr>
                          </a:solidFill>
                          <a:latin typeface="Garamond" panose="02020404030301010803" pitchFamily="18" charset="0"/>
                        </a:rPr>
                        <a:t>April 3 at Pacific Community Center &amp; Park</a:t>
                      </a:r>
                    </a:p>
                    <a:p>
                      <a:r>
                        <a:rPr lang="en-US" sz="1600" b="0" dirty="0">
                          <a:solidFill>
                            <a:schemeClr val="accent2">
                              <a:lumMod val="75000"/>
                            </a:schemeClr>
                          </a:solidFill>
                          <a:latin typeface="Garamond" panose="02020404030301010803" pitchFamily="18" charset="0"/>
                        </a:rPr>
                        <a:t>April 18 at Civic Center</a:t>
                      </a:r>
                    </a:p>
                  </a:txBody>
                  <a:tcPr anchor="ctr"/>
                </a:tc>
                <a:extLst>
                  <a:ext uri="{0D108BD9-81ED-4DB2-BD59-A6C34878D82A}">
                    <a16:rowId xmlns:a16="http://schemas.microsoft.com/office/drawing/2014/main" val="3003526654"/>
                  </a:ext>
                </a:extLst>
              </a:tr>
              <a:tr h="370840">
                <a:tc>
                  <a:txBody>
                    <a:bodyPr/>
                    <a:lstStyle/>
                    <a:p>
                      <a:pPr algn="ctr"/>
                      <a:r>
                        <a:rPr lang="en-US" sz="1600" b="1" i="0" dirty="0">
                          <a:solidFill>
                            <a:srgbClr val="002060"/>
                          </a:solidFill>
                          <a:latin typeface="Garamond" panose="02020404030301010803" pitchFamily="18" charset="0"/>
                        </a:rPr>
                        <a:t>Council Consideration</a:t>
                      </a:r>
                    </a:p>
                    <a:p>
                      <a:pPr algn="ctr"/>
                      <a:r>
                        <a:rPr lang="en-US" sz="1400" b="0" i="0" dirty="0">
                          <a:solidFill>
                            <a:srgbClr val="002060"/>
                          </a:solidFill>
                          <a:latin typeface="Garamond" panose="02020404030301010803" pitchFamily="18" charset="0"/>
                        </a:rPr>
                        <a:t>May – June</a:t>
                      </a:r>
                    </a:p>
                  </a:txBody>
                  <a:tcPr anchor="ctr"/>
                </a:tc>
                <a:tc>
                  <a:txBody>
                    <a:bodyPr/>
                    <a:lstStyle/>
                    <a:p>
                      <a:r>
                        <a:rPr lang="en-US" sz="1600" b="0" dirty="0">
                          <a:solidFill>
                            <a:srgbClr val="002060"/>
                          </a:solidFill>
                          <a:latin typeface="Garamond" panose="02020404030301010803" pitchFamily="18" charset="0"/>
                        </a:rPr>
                        <a:t>Specific dates to be determined.</a:t>
                      </a:r>
                    </a:p>
                  </a:txBody>
                  <a:tcPr anchor="ctr"/>
                </a:tc>
                <a:extLst>
                  <a:ext uri="{0D108BD9-81ED-4DB2-BD59-A6C34878D82A}">
                    <a16:rowId xmlns:a16="http://schemas.microsoft.com/office/drawing/2014/main" val="783187616"/>
                  </a:ext>
                </a:extLst>
              </a:tr>
              <a:tr h="370840">
                <a:tc>
                  <a:txBody>
                    <a:bodyPr/>
                    <a:lstStyle/>
                    <a:p>
                      <a:pPr algn="ctr"/>
                      <a:r>
                        <a:rPr lang="en-US" sz="1600" b="1" i="0" dirty="0">
                          <a:solidFill>
                            <a:srgbClr val="002060"/>
                          </a:solidFill>
                          <a:latin typeface="Garamond" panose="02020404030301010803" pitchFamily="18" charset="0"/>
                        </a:rPr>
                        <a:t>Possible Ballot Item</a:t>
                      </a:r>
                    </a:p>
                    <a:p>
                      <a:pPr algn="ctr"/>
                      <a:r>
                        <a:rPr lang="en-US" sz="1400" b="0" i="0" dirty="0">
                          <a:solidFill>
                            <a:srgbClr val="002060"/>
                          </a:solidFill>
                          <a:latin typeface="Garamond" panose="02020404030301010803" pitchFamily="18" charset="0"/>
                        </a:rPr>
                        <a:t>November 5</a:t>
                      </a:r>
                    </a:p>
                  </a:txBody>
                  <a:tcPr anchor="ctr"/>
                </a:tc>
                <a:tc>
                  <a:txBody>
                    <a:bodyPr/>
                    <a:lstStyle/>
                    <a:p>
                      <a:r>
                        <a:rPr lang="en-US" sz="1600" b="0" dirty="0">
                          <a:solidFill>
                            <a:srgbClr val="002060"/>
                          </a:solidFill>
                          <a:latin typeface="Garamond" panose="02020404030301010803" pitchFamily="18" charset="0"/>
                        </a:rPr>
                        <a:t>If the Council decides to put the measure on the ballot, the vote would be on the November general election ballot.</a:t>
                      </a:r>
                    </a:p>
                  </a:txBody>
                  <a:tcPr anchor="ctr"/>
                </a:tc>
                <a:extLst>
                  <a:ext uri="{0D108BD9-81ED-4DB2-BD59-A6C34878D82A}">
                    <a16:rowId xmlns:a16="http://schemas.microsoft.com/office/drawing/2014/main" val="1222582461"/>
                  </a:ext>
                </a:extLst>
              </a:tr>
            </a:tbl>
          </a:graphicData>
        </a:graphic>
      </p:graphicFrame>
      <p:sp>
        <p:nvSpPr>
          <p:cNvPr id="2" name="Date Placeholder 1">
            <a:extLst>
              <a:ext uri="{FF2B5EF4-FFF2-40B4-BE49-F238E27FC236}">
                <a16:creationId xmlns:a16="http://schemas.microsoft.com/office/drawing/2014/main" id="{FC5B0DE2-B0D2-36B9-6970-6779815814E4}"/>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66434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EC63-8B33-19BC-31AE-AB9A3A9BA8BC}"/>
              </a:ext>
            </a:extLst>
          </p:cNvPr>
          <p:cNvSpPr>
            <a:spLocks noGrp="1"/>
          </p:cNvSpPr>
          <p:nvPr>
            <p:ph type="title"/>
          </p:nvPr>
        </p:nvSpPr>
        <p:spPr/>
        <p:txBody>
          <a:bodyPr/>
          <a:lstStyle/>
          <a:p>
            <a:r>
              <a:rPr lang="en-US" dirty="0"/>
              <a:t>Stakeholder Meetings</a:t>
            </a:r>
          </a:p>
        </p:txBody>
      </p:sp>
      <p:graphicFrame>
        <p:nvGraphicFramePr>
          <p:cNvPr id="5" name="Content Placeholder 4">
            <a:extLst>
              <a:ext uri="{FF2B5EF4-FFF2-40B4-BE49-F238E27FC236}">
                <a16:creationId xmlns:a16="http://schemas.microsoft.com/office/drawing/2014/main" id="{E7C878C7-2AD2-2AB8-2793-310E5A0DEED2}"/>
              </a:ext>
            </a:extLst>
          </p:cNvPr>
          <p:cNvGraphicFramePr>
            <a:graphicFrameLocks noGrp="1"/>
          </p:cNvGraphicFramePr>
          <p:nvPr>
            <p:ph sz="quarter" idx="1"/>
            <p:extLst>
              <p:ext uri="{D42A27DB-BD31-4B8C-83A1-F6EECF244321}">
                <p14:modId xmlns:p14="http://schemas.microsoft.com/office/powerpoint/2010/main" val="1337866261"/>
              </p:ext>
            </p:extLst>
          </p:nvPr>
        </p:nvGraphicFramePr>
        <p:xfrm>
          <a:off x="612775" y="990600"/>
          <a:ext cx="8153397" cy="5059680"/>
        </p:xfrm>
        <a:graphic>
          <a:graphicData uri="http://schemas.openxmlformats.org/drawingml/2006/table">
            <a:tbl>
              <a:tblPr firstRow="1" bandRow="1">
                <a:tableStyleId>{5C22544A-7EE6-4342-B048-85BDC9FD1C3A}</a:tableStyleId>
              </a:tblPr>
              <a:tblGrid>
                <a:gridCol w="1829651">
                  <a:extLst>
                    <a:ext uri="{9D8B030D-6E8A-4147-A177-3AD203B41FA5}">
                      <a16:colId xmlns:a16="http://schemas.microsoft.com/office/drawing/2014/main" val="167365099"/>
                    </a:ext>
                  </a:extLst>
                </a:gridCol>
                <a:gridCol w="1367574">
                  <a:extLst>
                    <a:ext uri="{9D8B030D-6E8A-4147-A177-3AD203B41FA5}">
                      <a16:colId xmlns:a16="http://schemas.microsoft.com/office/drawing/2014/main" val="3132121716"/>
                    </a:ext>
                  </a:extLst>
                </a:gridCol>
                <a:gridCol w="4956172">
                  <a:extLst>
                    <a:ext uri="{9D8B030D-6E8A-4147-A177-3AD203B41FA5}">
                      <a16:colId xmlns:a16="http://schemas.microsoft.com/office/drawing/2014/main" val="2290727506"/>
                    </a:ext>
                  </a:extLst>
                </a:gridCol>
              </a:tblGrid>
              <a:tr h="370840">
                <a:tc>
                  <a:txBody>
                    <a:bodyPr/>
                    <a:lstStyle/>
                    <a:p>
                      <a:pPr algn="ctr"/>
                      <a:r>
                        <a:rPr lang="en-US" dirty="0">
                          <a:solidFill>
                            <a:srgbClr val="002060"/>
                          </a:solidFill>
                          <a:latin typeface="Garamond" panose="02020404030301010803" pitchFamily="18" charset="0"/>
                        </a:rPr>
                        <a:t>Date</a:t>
                      </a:r>
                    </a:p>
                  </a:txBody>
                  <a:tcPr anchor="ctr"/>
                </a:tc>
                <a:tc>
                  <a:txBody>
                    <a:bodyPr/>
                    <a:lstStyle/>
                    <a:p>
                      <a:pPr algn="ctr"/>
                      <a:r>
                        <a:rPr lang="en-US" dirty="0">
                          <a:solidFill>
                            <a:srgbClr val="002060"/>
                          </a:solidFill>
                          <a:latin typeface="Garamond" panose="02020404030301010803" pitchFamily="18" charset="0"/>
                        </a:rPr>
                        <a:t>Format</a:t>
                      </a:r>
                    </a:p>
                  </a:txBody>
                  <a:tcPr anchor="ctr"/>
                </a:tc>
                <a:tc>
                  <a:txBody>
                    <a:bodyPr/>
                    <a:lstStyle/>
                    <a:p>
                      <a:pPr algn="ctr"/>
                      <a:r>
                        <a:rPr lang="en-US" dirty="0">
                          <a:solidFill>
                            <a:srgbClr val="002060"/>
                          </a:solidFill>
                          <a:latin typeface="Garamond" panose="02020404030301010803" pitchFamily="18" charset="0"/>
                        </a:rPr>
                        <a:t>Group &amp; Number of Attendees</a:t>
                      </a:r>
                    </a:p>
                  </a:txBody>
                  <a:tcPr anchor="ctr"/>
                </a:tc>
                <a:extLst>
                  <a:ext uri="{0D108BD9-81ED-4DB2-BD59-A6C34878D82A}">
                    <a16:rowId xmlns:a16="http://schemas.microsoft.com/office/drawing/2014/main" val="662988634"/>
                  </a:ext>
                </a:extLst>
              </a:tr>
              <a:tr h="370840">
                <a:tc>
                  <a:txBody>
                    <a:bodyPr/>
                    <a:lstStyle/>
                    <a:p>
                      <a:pPr algn="ctr"/>
                      <a:r>
                        <a:rPr lang="en-US" dirty="0">
                          <a:solidFill>
                            <a:srgbClr val="002060"/>
                          </a:solidFill>
                          <a:latin typeface="Garamond" panose="02020404030301010803" pitchFamily="18" charset="0"/>
                        </a:rPr>
                        <a:t>January 11, 10am</a:t>
                      </a:r>
                    </a:p>
                  </a:txBody>
                  <a:tcPr anchor="ctr"/>
                </a:tc>
                <a:tc>
                  <a:txBody>
                    <a:bodyPr/>
                    <a:lstStyle/>
                    <a:p>
                      <a:pPr algn="ctr"/>
                      <a:r>
                        <a:rPr lang="en-US" dirty="0">
                          <a:solidFill>
                            <a:srgbClr val="002060"/>
                          </a:solidFill>
                          <a:latin typeface="Garamond" panose="02020404030301010803" pitchFamily="18" charset="0"/>
                        </a:rPr>
                        <a:t>Virtual</a:t>
                      </a:r>
                    </a:p>
                  </a:txBody>
                  <a:tcPr anchor="ctr"/>
                </a:tc>
                <a:tc>
                  <a:txBody>
                    <a:bodyPr/>
                    <a:lstStyle/>
                    <a:p>
                      <a:pPr algn="ctr"/>
                      <a:r>
                        <a:rPr lang="en-US" dirty="0">
                          <a:solidFill>
                            <a:srgbClr val="002060"/>
                          </a:solidFill>
                          <a:latin typeface="Garamond" panose="02020404030301010803" pitchFamily="18" charset="0"/>
                        </a:rPr>
                        <a:t>Glendale Latino Association</a:t>
                      </a:r>
                    </a:p>
                  </a:txBody>
                  <a:tcPr anchor="ctr"/>
                </a:tc>
                <a:extLst>
                  <a:ext uri="{0D108BD9-81ED-4DB2-BD59-A6C34878D82A}">
                    <a16:rowId xmlns:a16="http://schemas.microsoft.com/office/drawing/2014/main" val="2099357596"/>
                  </a:ext>
                </a:extLst>
              </a:tr>
              <a:tr h="370840">
                <a:tc>
                  <a:txBody>
                    <a:bodyPr/>
                    <a:lstStyle/>
                    <a:p>
                      <a:pPr algn="ctr"/>
                      <a:r>
                        <a:rPr lang="en-US" dirty="0">
                          <a:solidFill>
                            <a:srgbClr val="002060"/>
                          </a:solidFill>
                          <a:latin typeface="Garamond" panose="02020404030301010803" pitchFamily="18" charset="0"/>
                        </a:rPr>
                        <a:t>January 22, 12pm</a:t>
                      </a:r>
                    </a:p>
                  </a:txBody>
                  <a:tcPr anchor="ctr"/>
                </a:tc>
                <a:tc>
                  <a:txBody>
                    <a:bodyPr/>
                    <a:lstStyle/>
                    <a:p>
                      <a:pPr algn="ctr"/>
                      <a:r>
                        <a:rPr lang="en-US" dirty="0">
                          <a:solidFill>
                            <a:srgbClr val="002060"/>
                          </a:solidFill>
                          <a:latin typeface="Garamond" panose="02020404030301010803" pitchFamily="18" charset="0"/>
                        </a:rPr>
                        <a:t>In Person</a:t>
                      </a:r>
                    </a:p>
                  </a:txBody>
                  <a:tcPr anchor="ctr"/>
                </a:tc>
                <a:tc>
                  <a:txBody>
                    <a:bodyPr/>
                    <a:lstStyle/>
                    <a:p>
                      <a:pPr algn="ctr"/>
                      <a:r>
                        <a:rPr lang="en-US" dirty="0">
                          <a:solidFill>
                            <a:srgbClr val="002060"/>
                          </a:solidFill>
                          <a:latin typeface="Garamond" panose="02020404030301010803" pitchFamily="18" charset="0"/>
                        </a:rPr>
                        <a:t>Glendale Teacher’s Association, Bridging the Borders, </a:t>
                      </a:r>
                      <a:br>
                        <a:rPr lang="en-US" dirty="0">
                          <a:solidFill>
                            <a:srgbClr val="002060"/>
                          </a:solidFill>
                          <a:latin typeface="Garamond" panose="02020404030301010803" pitchFamily="18" charset="0"/>
                        </a:rPr>
                      </a:br>
                      <a:r>
                        <a:rPr lang="en-US" dirty="0">
                          <a:solidFill>
                            <a:srgbClr val="002060"/>
                          </a:solidFill>
                          <a:latin typeface="Garamond" panose="02020404030301010803" pitchFamily="18" charset="0"/>
                        </a:rPr>
                        <a:t>and Verdugo Woodlands HOA</a:t>
                      </a:r>
                    </a:p>
                  </a:txBody>
                  <a:tcPr anchor="ctr"/>
                </a:tc>
                <a:extLst>
                  <a:ext uri="{0D108BD9-81ED-4DB2-BD59-A6C34878D82A}">
                    <a16:rowId xmlns:a16="http://schemas.microsoft.com/office/drawing/2014/main" val="1774913694"/>
                  </a:ext>
                </a:extLst>
              </a:tr>
              <a:tr h="370840">
                <a:tc>
                  <a:txBody>
                    <a:bodyPr/>
                    <a:lstStyle/>
                    <a:p>
                      <a:pPr algn="ctr"/>
                      <a:r>
                        <a:rPr lang="en-US" dirty="0">
                          <a:solidFill>
                            <a:srgbClr val="002060"/>
                          </a:solidFill>
                          <a:latin typeface="Garamond" panose="02020404030301010803" pitchFamily="18" charset="0"/>
                        </a:rPr>
                        <a:t>January 25, 6:30 pm</a:t>
                      </a:r>
                    </a:p>
                  </a:txBody>
                  <a:tcPr anchor="ctr"/>
                </a:tc>
                <a:tc>
                  <a:txBody>
                    <a:bodyPr/>
                    <a:lstStyle/>
                    <a:p>
                      <a:pPr algn="ctr"/>
                      <a:r>
                        <a:rPr lang="en-US" dirty="0">
                          <a:solidFill>
                            <a:srgbClr val="002060"/>
                          </a:solidFill>
                          <a:latin typeface="Garamond" panose="02020404030301010803" pitchFamily="18" charset="0"/>
                        </a:rPr>
                        <a:t>In Person</a:t>
                      </a:r>
                    </a:p>
                  </a:txBody>
                  <a:tcPr anchor="ctr"/>
                </a:tc>
                <a:tc>
                  <a:txBody>
                    <a:bodyPr/>
                    <a:lstStyle/>
                    <a:p>
                      <a:pPr algn="ctr"/>
                      <a:r>
                        <a:rPr lang="en-US" dirty="0">
                          <a:solidFill>
                            <a:srgbClr val="002060"/>
                          </a:solidFill>
                          <a:latin typeface="Garamond" panose="02020404030301010803" pitchFamily="18" charset="0"/>
                        </a:rPr>
                        <a:t>Crescenta Highlands Neighborhood Association</a:t>
                      </a:r>
                    </a:p>
                  </a:txBody>
                  <a:tcPr anchor="ctr"/>
                </a:tc>
                <a:extLst>
                  <a:ext uri="{0D108BD9-81ED-4DB2-BD59-A6C34878D82A}">
                    <a16:rowId xmlns:a16="http://schemas.microsoft.com/office/drawing/2014/main" val="232799357"/>
                  </a:ext>
                </a:extLst>
              </a:tr>
              <a:tr h="370840">
                <a:tc>
                  <a:txBody>
                    <a:bodyPr/>
                    <a:lstStyle/>
                    <a:p>
                      <a:pPr algn="ctr"/>
                      <a:r>
                        <a:rPr lang="en-US" dirty="0">
                          <a:solidFill>
                            <a:srgbClr val="002060"/>
                          </a:solidFill>
                          <a:latin typeface="Garamond" panose="02020404030301010803" pitchFamily="18" charset="0"/>
                        </a:rPr>
                        <a:t>February 5, 7pm</a:t>
                      </a:r>
                    </a:p>
                  </a:txBody>
                  <a:tcPr anchor="ctr"/>
                </a:tc>
                <a:tc>
                  <a:txBody>
                    <a:bodyPr/>
                    <a:lstStyle/>
                    <a:p>
                      <a:pPr algn="ctr"/>
                      <a:r>
                        <a:rPr lang="en-US" dirty="0">
                          <a:solidFill>
                            <a:srgbClr val="002060"/>
                          </a:solidFill>
                          <a:latin typeface="Garamond" panose="02020404030301010803" pitchFamily="18" charset="0"/>
                        </a:rPr>
                        <a:t>Virtual</a:t>
                      </a:r>
                    </a:p>
                  </a:txBody>
                  <a:tcPr anchor="ctr"/>
                </a:tc>
                <a:tc>
                  <a:txBody>
                    <a:bodyPr/>
                    <a:lstStyle/>
                    <a:p>
                      <a:pPr algn="ctr"/>
                      <a:r>
                        <a:rPr lang="en-US" dirty="0">
                          <a:solidFill>
                            <a:srgbClr val="002060"/>
                          </a:solidFill>
                          <a:latin typeface="Garamond" panose="02020404030301010803" pitchFamily="18" charset="0"/>
                        </a:rPr>
                        <a:t>Glendale Homeowners Coordinating Council</a:t>
                      </a:r>
                    </a:p>
                  </a:txBody>
                  <a:tcPr anchor="ctr"/>
                </a:tc>
                <a:extLst>
                  <a:ext uri="{0D108BD9-81ED-4DB2-BD59-A6C34878D82A}">
                    <a16:rowId xmlns:a16="http://schemas.microsoft.com/office/drawing/2014/main" val="294673484"/>
                  </a:ext>
                </a:extLst>
              </a:tr>
              <a:tr h="370840">
                <a:tc>
                  <a:txBody>
                    <a:bodyPr/>
                    <a:lstStyle/>
                    <a:p>
                      <a:pPr algn="ctr"/>
                      <a:r>
                        <a:rPr lang="en-US" dirty="0">
                          <a:solidFill>
                            <a:srgbClr val="002060"/>
                          </a:solidFill>
                          <a:latin typeface="Garamond" panose="02020404030301010803" pitchFamily="18" charset="0"/>
                        </a:rPr>
                        <a:t>February 8, 6 pm</a:t>
                      </a:r>
                    </a:p>
                  </a:txBody>
                  <a:tcPr anchor="ctr"/>
                </a:tc>
                <a:tc>
                  <a:txBody>
                    <a:bodyPr/>
                    <a:lstStyle/>
                    <a:p>
                      <a:pPr algn="ctr"/>
                      <a:r>
                        <a:rPr lang="en-US" dirty="0">
                          <a:solidFill>
                            <a:srgbClr val="002060"/>
                          </a:solidFill>
                          <a:latin typeface="Garamond" panose="02020404030301010803" pitchFamily="18" charset="0"/>
                        </a:rPr>
                        <a:t>In Person</a:t>
                      </a:r>
                    </a:p>
                  </a:txBody>
                  <a:tcPr anchor="ctr"/>
                </a:tc>
                <a:tc>
                  <a:txBody>
                    <a:bodyPr/>
                    <a:lstStyle/>
                    <a:p>
                      <a:pPr algn="ctr"/>
                      <a:r>
                        <a:rPr lang="en-US" dirty="0">
                          <a:solidFill>
                            <a:srgbClr val="002060"/>
                          </a:solidFill>
                          <a:latin typeface="Garamond" panose="02020404030301010803" pitchFamily="18" charset="0"/>
                        </a:rPr>
                        <a:t>Rossmoyne Neighborhood Assoc.</a:t>
                      </a:r>
                    </a:p>
                  </a:txBody>
                  <a:tcPr anchor="ctr"/>
                </a:tc>
                <a:extLst>
                  <a:ext uri="{0D108BD9-81ED-4DB2-BD59-A6C34878D82A}">
                    <a16:rowId xmlns:a16="http://schemas.microsoft.com/office/drawing/2014/main" val="3142377626"/>
                  </a:ext>
                </a:extLst>
              </a:tr>
              <a:tr h="370840">
                <a:tc>
                  <a:txBody>
                    <a:bodyPr/>
                    <a:lstStyle/>
                    <a:p>
                      <a:pPr algn="ctr"/>
                      <a:r>
                        <a:rPr lang="en-US" dirty="0">
                          <a:solidFill>
                            <a:srgbClr val="002060"/>
                          </a:solidFill>
                          <a:latin typeface="Garamond" panose="02020404030301010803" pitchFamily="18" charset="0"/>
                        </a:rPr>
                        <a:t>February 15, 12 pm</a:t>
                      </a:r>
                    </a:p>
                  </a:txBody>
                  <a:tcPr anchor="ctr"/>
                </a:tc>
                <a:tc>
                  <a:txBody>
                    <a:bodyPr/>
                    <a:lstStyle/>
                    <a:p>
                      <a:pPr algn="ctr"/>
                      <a:r>
                        <a:rPr lang="en-US" dirty="0">
                          <a:solidFill>
                            <a:srgbClr val="002060"/>
                          </a:solidFill>
                          <a:latin typeface="Garamond" panose="02020404030301010803" pitchFamily="18" charset="0"/>
                        </a:rPr>
                        <a:t>Virtual</a:t>
                      </a:r>
                    </a:p>
                  </a:txBody>
                  <a:tcPr anchor="ctr"/>
                </a:tc>
                <a:tc>
                  <a:txBody>
                    <a:bodyPr/>
                    <a:lstStyle/>
                    <a:p>
                      <a:pPr algn="ctr"/>
                      <a:r>
                        <a:rPr lang="en-US" dirty="0">
                          <a:solidFill>
                            <a:srgbClr val="002060"/>
                          </a:solidFill>
                          <a:latin typeface="Garamond" panose="02020404030301010803" pitchFamily="18" charset="0"/>
                        </a:rPr>
                        <a:t>Glendale Community College</a:t>
                      </a:r>
                    </a:p>
                  </a:txBody>
                  <a:tcPr anchor="ctr"/>
                </a:tc>
                <a:extLst>
                  <a:ext uri="{0D108BD9-81ED-4DB2-BD59-A6C34878D82A}">
                    <a16:rowId xmlns:a16="http://schemas.microsoft.com/office/drawing/2014/main" val="1365223328"/>
                  </a:ext>
                </a:extLst>
              </a:tr>
              <a:tr h="370840">
                <a:tc>
                  <a:txBody>
                    <a:bodyPr/>
                    <a:lstStyle/>
                    <a:p>
                      <a:pPr algn="ctr"/>
                      <a:r>
                        <a:rPr lang="en-US" dirty="0">
                          <a:solidFill>
                            <a:srgbClr val="002060"/>
                          </a:solidFill>
                          <a:latin typeface="Garamond" panose="02020404030301010803" pitchFamily="18" charset="0"/>
                        </a:rPr>
                        <a:t>February 15, 3pm</a:t>
                      </a:r>
                    </a:p>
                  </a:txBody>
                  <a:tcPr anchor="ctr"/>
                </a:tc>
                <a:tc>
                  <a:txBody>
                    <a:bodyPr/>
                    <a:lstStyle/>
                    <a:p>
                      <a:pPr algn="ctr"/>
                      <a:r>
                        <a:rPr lang="en-US" dirty="0">
                          <a:solidFill>
                            <a:srgbClr val="002060"/>
                          </a:solidFill>
                          <a:latin typeface="Garamond" panose="02020404030301010803" pitchFamily="18" charset="0"/>
                        </a:rPr>
                        <a:t>Virtual</a:t>
                      </a:r>
                    </a:p>
                  </a:txBody>
                  <a:tcPr anchor="ctr"/>
                </a:tc>
                <a:tc>
                  <a:txBody>
                    <a:bodyPr/>
                    <a:lstStyle/>
                    <a:p>
                      <a:pPr algn="ctr"/>
                      <a:r>
                        <a:rPr lang="en-US" dirty="0">
                          <a:solidFill>
                            <a:srgbClr val="002060"/>
                          </a:solidFill>
                          <a:latin typeface="Garamond" panose="02020404030301010803" pitchFamily="18" charset="0"/>
                        </a:rPr>
                        <a:t>Filipino-American Business Association of Glendale, Adams Hill Neighborhood Association, and Armenian Bar Association</a:t>
                      </a:r>
                    </a:p>
                  </a:txBody>
                  <a:tcPr anchor="ctr"/>
                </a:tc>
                <a:extLst>
                  <a:ext uri="{0D108BD9-81ED-4DB2-BD59-A6C34878D82A}">
                    <a16:rowId xmlns:a16="http://schemas.microsoft.com/office/drawing/2014/main" val="3531474069"/>
                  </a:ext>
                </a:extLst>
              </a:tr>
              <a:tr h="370840">
                <a:tc>
                  <a:txBody>
                    <a:bodyPr/>
                    <a:lstStyle/>
                    <a:p>
                      <a:pPr algn="ctr"/>
                      <a:r>
                        <a:rPr lang="en-US" dirty="0">
                          <a:solidFill>
                            <a:srgbClr val="002060"/>
                          </a:solidFill>
                          <a:latin typeface="Garamond" panose="02020404030301010803" pitchFamily="18" charset="0"/>
                        </a:rPr>
                        <a:t>February 26, 6pm</a:t>
                      </a:r>
                    </a:p>
                  </a:txBody>
                  <a:tcPr anchor="ctr"/>
                </a:tc>
                <a:tc>
                  <a:txBody>
                    <a:bodyPr/>
                    <a:lstStyle/>
                    <a:p>
                      <a:pPr algn="ctr"/>
                      <a:r>
                        <a:rPr lang="en-US" dirty="0">
                          <a:solidFill>
                            <a:srgbClr val="002060"/>
                          </a:solidFill>
                          <a:latin typeface="Garamond" panose="02020404030301010803" pitchFamily="18" charset="0"/>
                        </a:rPr>
                        <a:t>In Person</a:t>
                      </a:r>
                    </a:p>
                  </a:txBody>
                  <a:tcPr anchor="ctr"/>
                </a:tc>
                <a:tc>
                  <a:txBody>
                    <a:bodyPr/>
                    <a:lstStyle/>
                    <a:p>
                      <a:pPr algn="ctr"/>
                      <a:r>
                        <a:rPr lang="en-US" dirty="0">
                          <a:solidFill>
                            <a:srgbClr val="002060"/>
                          </a:solidFill>
                          <a:latin typeface="Garamond" panose="02020404030301010803" pitchFamily="18" charset="0"/>
                        </a:rPr>
                        <a:t>Whiting Woods Neighborhood Assoc.</a:t>
                      </a:r>
                    </a:p>
                  </a:txBody>
                  <a:tcPr anchor="ctr"/>
                </a:tc>
                <a:extLst>
                  <a:ext uri="{0D108BD9-81ED-4DB2-BD59-A6C34878D82A}">
                    <a16:rowId xmlns:a16="http://schemas.microsoft.com/office/drawing/2014/main" val="3479747703"/>
                  </a:ext>
                </a:extLst>
              </a:tr>
              <a:tr h="370840">
                <a:tc>
                  <a:txBody>
                    <a:bodyPr/>
                    <a:lstStyle/>
                    <a:p>
                      <a:pPr algn="ctr"/>
                      <a:r>
                        <a:rPr lang="en-US" dirty="0">
                          <a:solidFill>
                            <a:srgbClr val="002060"/>
                          </a:solidFill>
                          <a:latin typeface="Garamond" panose="02020404030301010803" pitchFamily="18" charset="0"/>
                        </a:rPr>
                        <a:t>April 8</a:t>
                      </a:r>
                    </a:p>
                  </a:txBody>
                  <a:tcPr anchor="ctr"/>
                </a:tc>
                <a:tc>
                  <a:txBody>
                    <a:bodyPr/>
                    <a:lstStyle/>
                    <a:p>
                      <a:pPr algn="ctr"/>
                      <a:r>
                        <a:rPr lang="en-US" dirty="0">
                          <a:solidFill>
                            <a:srgbClr val="002060"/>
                          </a:solidFill>
                          <a:latin typeface="Garamond" panose="02020404030301010803" pitchFamily="18" charset="0"/>
                        </a:rPr>
                        <a:t>In Person</a:t>
                      </a:r>
                    </a:p>
                  </a:txBody>
                  <a:tcPr anchor="ctr"/>
                </a:tc>
                <a:tc>
                  <a:txBody>
                    <a:bodyPr/>
                    <a:lstStyle/>
                    <a:p>
                      <a:pPr algn="ctr"/>
                      <a:r>
                        <a:rPr lang="en-US" dirty="0">
                          <a:solidFill>
                            <a:srgbClr val="002060"/>
                          </a:solidFill>
                          <a:latin typeface="Garamond" panose="02020404030301010803" pitchFamily="18" charset="0"/>
                        </a:rPr>
                        <a:t>Northwest Glendale Neighborhood Assoc.</a:t>
                      </a:r>
                    </a:p>
                  </a:txBody>
                  <a:tcPr anchor="ctr"/>
                </a:tc>
                <a:extLst>
                  <a:ext uri="{0D108BD9-81ED-4DB2-BD59-A6C34878D82A}">
                    <a16:rowId xmlns:a16="http://schemas.microsoft.com/office/drawing/2014/main" val="4004185180"/>
                  </a:ext>
                </a:extLst>
              </a:tr>
            </a:tbl>
          </a:graphicData>
        </a:graphic>
      </p:graphicFrame>
      <p:sp>
        <p:nvSpPr>
          <p:cNvPr id="4" name="Date Placeholder 3">
            <a:extLst>
              <a:ext uri="{FF2B5EF4-FFF2-40B4-BE49-F238E27FC236}">
                <a16:creationId xmlns:a16="http://schemas.microsoft.com/office/drawing/2014/main" id="{E43A40D8-2213-B916-A2CD-CB42FF4ADAA2}"/>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187289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E04A-C88E-B0BE-BD83-ED6EB0A71F79}"/>
              </a:ext>
            </a:extLst>
          </p:cNvPr>
          <p:cNvSpPr>
            <a:spLocks noGrp="1"/>
          </p:cNvSpPr>
          <p:nvPr>
            <p:ph type="title"/>
          </p:nvPr>
        </p:nvSpPr>
        <p:spPr/>
        <p:txBody>
          <a:bodyPr/>
          <a:lstStyle/>
          <a:p>
            <a:r>
              <a:rPr lang="en-US" dirty="0"/>
              <a:t>Stakeholder Participation</a:t>
            </a:r>
          </a:p>
        </p:txBody>
      </p:sp>
      <p:sp>
        <p:nvSpPr>
          <p:cNvPr id="3" name="Content Placeholder 2">
            <a:extLst>
              <a:ext uri="{FF2B5EF4-FFF2-40B4-BE49-F238E27FC236}">
                <a16:creationId xmlns:a16="http://schemas.microsoft.com/office/drawing/2014/main" id="{530A4558-1EFB-77CB-374B-C7091D77A284}"/>
              </a:ext>
            </a:extLst>
          </p:cNvPr>
          <p:cNvSpPr>
            <a:spLocks noGrp="1"/>
          </p:cNvSpPr>
          <p:nvPr>
            <p:ph sz="quarter" idx="1"/>
          </p:nvPr>
        </p:nvSpPr>
        <p:spPr/>
        <p:txBody>
          <a:bodyPr/>
          <a:lstStyle/>
          <a:p>
            <a:r>
              <a:rPr lang="en-US" sz="2400" dirty="0"/>
              <a:t>A total of 13 community organizations accepted the invitation to participate.</a:t>
            </a:r>
          </a:p>
          <a:p>
            <a:r>
              <a:rPr lang="en-US" sz="2400" dirty="0"/>
              <a:t>Stakeholder turnout ranged from 1 (GCC zoom) to about 20 (Crescenta Highlands). Most meetings had between 4 to 16 participants.</a:t>
            </a:r>
          </a:p>
          <a:p>
            <a:r>
              <a:rPr lang="en-US" sz="2400" dirty="0"/>
              <a:t>A total of 56 community participants gave their names, and another 20 or so participated without signing in.</a:t>
            </a:r>
            <a:endParaRPr lang="en-US" dirty="0"/>
          </a:p>
        </p:txBody>
      </p:sp>
      <p:sp>
        <p:nvSpPr>
          <p:cNvPr id="4" name="Date Placeholder 3">
            <a:extLst>
              <a:ext uri="{FF2B5EF4-FFF2-40B4-BE49-F238E27FC236}">
                <a16:creationId xmlns:a16="http://schemas.microsoft.com/office/drawing/2014/main" id="{4D0D8BA1-F39E-FF59-B814-541BE56F4579}"/>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334702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71FA-9414-57B4-2A9A-C73515580E29}"/>
              </a:ext>
            </a:extLst>
          </p:cNvPr>
          <p:cNvSpPr>
            <a:spLocks noGrp="1"/>
          </p:cNvSpPr>
          <p:nvPr>
            <p:ph type="title"/>
          </p:nvPr>
        </p:nvSpPr>
        <p:spPr/>
        <p:txBody>
          <a:bodyPr/>
          <a:lstStyle/>
          <a:p>
            <a:r>
              <a:rPr lang="en-US" dirty="0"/>
              <a:t>Stakeholder Meeting Format</a:t>
            </a:r>
          </a:p>
        </p:txBody>
      </p:sp>
      <p:sp>
        <p:nvSpPr>
          <p:cNvPr id="3" name="Content Placeholder 2">
            <a:extLst>
              <a:ext uri="{FF2B5EF4-FFF2-40B4-BE49-F238E27FC236}">
                <a16:creationId xmlns:a16="http://schemas.microsoft.com/office/drawing/2014/main" id="{FA335BBA-1CB0-D82D-A32D-5AC0EFAA02B8}"/>
              </a:ext>
            </a:extLst>
          </p:cNvPr>
          <p:cNvSpPr>
            <a:spLocks noGrp="1"/>
          </p:cNvSpPr>
          <p:nvPr>
            <p:ph sz="quarter" idx="1"/>
          </p:nvPr>
        </p:nvSpPr>
        <p:spPr/>
        <p:txBody>
          <a:bodyPr>
            <a:normAutofit fontScale="92500"/>
          </a:bodyPr>
          <a:lstStyle/>
          <a:p>
            <a:pPr marL="514350" indent="-514350">
              <a:buFont typeface="+mj-lt"/>
              <a:buAutoNum type="arabicPeriod"/>
            </a:pPr>
            <a:r>
              <a:rPr lang="en-US" sz="2400" dirty="0"/>
              <a:t>Informal format</a:t>
            </a:r>
          </a:p>
          <a:p>
            <a:pPr marL="514350" indent="-514350">
              <a:buFont typeface="+mj-lt"/>
              <a:buAutoNum type="arabicPeriod"/>
            </a:pPr>
            <a:r>
              <a:rPr lang="en-US" sz="2400" dirty="0"/>
              <a:t>A presentation was made introducing the issue, describing the process, presenting the timing and walking through the focus maps</a:t>
            </a:r>
          </a:p>
          <a:p>
            <a:pPr lvl="1"/>
            <a:r>
              <a:rPr lang="en-US" sz="1700" dirty="0"/>
              <a:t>“The issue” included </a:t>
            </a:r>
            <a:r>
              <a:rPr lang="en-US" sz="1700" u="sng" dirty="0"/>
              <a:t>both</a:t>
            </a:r>
            <a:r>
              <a:rPr lang="en-US" sz="1700" dirty="0"/>
              <a:t> (1) should the question of districts and expanding the Council be put on the ballot; and (2) if put on the ballot, which map should be included?</a:t>
            </a:r>
          </a:p>
          <a:p>
            <a:pPr lvl="1"/>
            <a:r>
              <a:rPr lang="en-US" sz="1700" dirty="0"/>
              <a:t>Pro’s and Con’s of by-district election were discussed with reference to</a:t>
            </a:r>
            <a:r>
              <a:rPr lang="en-US" sz="1700" dirty="0">
                <a:solidFill>
                  <a:srgbClr val="C00000"/>
                </a:solidFill>
              </a:rPr>
              <a:t> </a:t>
            </a:r>
            <a:r>
              <a:rPr lang="en-US" sz="1700" dirty="0">
                <a:solidFill>
                  <a:srgbClr val="C00000"/>
                </a:solidFill>
                <a:hlinkClick r:id="rId2">
                  <a:extLst>
                    <a:ext uri="{A12FA001-AC4F-418D-AE19-62706E023703}">
                      <ahyp:hlinkClr xmlns:ahyp="http://schemas.microsoft.com/office/drawing/2018/hyperlinkcolor" val="tx"/>
                    </a:ext>
                  </a:extLst>
                </a:hlinkClick>
              </a:rPr>
              <a:t>the page on the project website</a:t>
            </a:r>
            <a:endParaRPr lang="en-US" dirty="0">
              <a:solidFill>
                <a:srgbClr val="C00000"/>
              </a:solidFill>
            </a:endParaRPr>
          </a:p>
          <a:p>
            <a:pPr marL="514350" indent="-514350">
              <a:buFont typeface="+mj-lt"/>
              <a:buAutoNum type="arabicPeriod"/>
            </a:pPr>
            <a:r>
              <a:rPr lang="en-US" sz="2400" dirty="0"/>
              <a:t>Questions were taken throughout the presentation</a:t>
            </a:r>
          </a:p>
          <a:p>
            <a:pPr marL="514350" indent="-514350">
              <a:buFont typeface="+mj-lt"/>
              <a:buAutoNum type="arabicPeriod"/>
            </a:pPr>
            <a:r>
              <a:rPr lang="en-US" sz="2400" dirty="0"/>
              <a:t>Discussion, ask for stakeholder opinions, and additional questions and answers at the end of the presentation</a:t>
            </a:r>
          </a:p>
          <a:p>
            <a:pPr marL="514350" indent="-514350">
              <a:buFont typeface="+mj-lt"/>
              <a:buAutoNum type="arabicPeriod"/>
            </a:pPr>
            <a:r>
              <a:rPr lang="en-US" sz="2400" dirty="0"/>
              <a:t>Groups were asked to share their opinion either as an organization or as individuals, both at the meeting and in follow up emails or statements at public forums and council hearings.</a:t>
            </a:r>
          </a:p>
        </p:txBody>
      </p:sp>
      <p:sp>
        <p:nvSpPr>
          <p:cNvPr id="4" name="Date Placeholder 3">
            <a:extLst>
              <a:ext uri="{FF2B5EF4-FFF2-40B4-BE49-F238E27FC236}">
                <a16:creationId xmlns:a16="http://schemas.microsoft.com/office/drawing/2014/main" id="{6722AE6A-0B66-2CD2-6E4E-9706D8141FC4}"/>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124790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3484-8A2E-40DA-4E20-969872239F31}"/>
              </a:ext>
            </a:extLst>
          </p:cNvPr>
          <p:cNvSpPr>
            <a:spLocks noGrp="1"/>
          </p:cNvSpPr>
          <p:nvPr>
            <p:ph type="title"/>
          </p:nvPr>
        </p:nvSpPr>
        <p:spPr/>
        <p:txBody>
          <a:bodyPr/>
          <a:lstStyle/>
          <a:p>
            <a:r>
              <a:rPr lang="en-US" dirty="0"/>
              <a:t>Maps Presented</a:t>
            </a:r>
          </a:p>
        </p:txBody>
      </p:sp>
      <p:sp>
        <p:nvSpPr>
          <p:cNvPr id="3" name="Content Placeholder 2">
            <a:extLst>
              <a:ext uri="{FF2B5EF4-FFF2-40B4-BE49-F238E27FC236}">
                <a16:creationId xmlns:a16="http://schemas.microsoft.com/office/drawing/2014/main" id="{F8C750EA-C6F2-5B68-6175-300252E4832C}"/>
              </a:ext>
            </a:extLst>
          </p:cNvPr>
          <p:cNvSpPr>
            <a:spLocks noGrp="1"/>
          </p:cNvSpPr>
          <p:nvPr>
            <p:ph sz="quarter" idx="1"/>
          </p:nvPr>
        </p:nvSpPr>
        <p:spPr>
          <a:xfrm>
            <a:off x="76200" y="990600"/>
            <a:ext cx="8689848" cy="5105400"/>
          </a:xfrm>
        </p:spPr>
        <p:txBody>
          <a:bodyPr/>
          <a:lstStyle/>
          <a:p>
            <a:r>
              <a:rPr lang="en-US" sz="2400" b="1" dirty="0"/>
              <a:t>Council’s three designated focus maps</a:t>
            </a:r>
          </a:p>
          <a:p>
            <a:r>
              <a:rPr lang="en-US" sz="2400" b="1" dirty="0"/>
              <a:t>Maps 104 and 120b also shown based on participant requests</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2400" b="1" dirty="0"/>
              <a:t>Extensive use made of </a:t>
            </a:r>
            <a:r>
              <a:rPr lang="en-US" sz="2400" b="1" dirty="0">
                <a:solidFill>
                  <a:srgbClr val="C00000"/>
                </a:solidFill>
                <a:hlinkClick r:id="rId2">
                  <a:extLst>
                    <a:ext uri="{A12FA001-AC4F-418D-AE19-62706E023703}">
                      <ahyp:hlinkClr xmlns:ahyp="http://schemas.microsoft.com/office/drawing/2018/hyperlinkcolor" val="tx"/>
                    </a:ext>
                  </a:extLst>
                </a:hlinkClick>
              </a:rPr>
              <a:t>the interactive map</a:t>
            </a:r>
            <a:r>
              <a:rPr lang="en-US" sz="2400" b="1" dirty="0">
                <a:solidFill>
                  <a:srgbClr val="C00000"/>
                </a:solidFill>
              </a:rPr>
              <a:t> </a:t>
            </a:r>
            <a:r>
              <a:rPr lang="en-US" sz="2400" b="1" dirty="0"/>
              <a:t>to review the maps</a:t>
            </a:r>
          </a:p>
          <a:p>
            <a:endParaRPr lang="en-US" dirty="0"/>
          </a:p>
        </p:txBody>
      </p:sp>
      <p:sp>
        <p:nvSpPr>
          <p:cNvPr id="4" name="Date Placeholder 3">
            <a:extLst>
              <a:ext uri="{FF2B5EF4-FFF2-40B4-BE49-F238E27FC236}">
                <a16:creationId xmlns:a16="http://schemas.microsoft.com/office/drawing/2014/main" id="{C1EBB99E-F4A1-5845-7603-D39A4A127920}"/>
              </a:ext>
            </a:extLst>
          </p:cNvPr>
          <p:cNvSpPr>
            <a:spLocks noGrp="1"/>
          </p:cNvSpPr>
          <p:nvPr>
            <p:ph type="dt" sz="half" idx="2"/>
          </p:nvPr>
        </p:nvSpPr>
        <p:spPr/>
        <p:txBody>
          <a:bodyPr/>
          <a:lstStyle/>
          <a:p>
            <a:r>
              <a:rPr lang="en-US"/>
              <a:t>April 3, 2024</a:t>
            </a:r>
            <a:endParaRPr lang="en-US" dirty="0"/>
          </a:p>
        </p:txBody>
      </p:sp>
      <p:pic>
        <p:nvPicPr>
          <p:cNvPr id="5" name="Picture 4" descr="A map of a city&#10;&#10;Description automatically generated">
            <a:extLst>
              <a:ext uri="{FF2B5EF4-FFF2-40B4-BE49-F238E27FC236}">
                <a16:creationId xmlns:a16="http://schemas.microsoft.com/office/drawing/2014/main" id="{4548755C-13A8-B52B-DE5A-FD1C6CCB7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08" y="2375877"/>
            <a:ext cx="1824785" cy="2514600"/>
          </a:xfrm>
          <a:prstGeom prst="rect">
            <a:avLst/>
          </a:prstGeom>
          <a:effectLst>
            <a:outerShdw blurRad="63500" sx="102000" sy="102000" algn="ctr" rotWithShape="0">
              <a:prstClr val="black">
                <a:alpha val="40000"/>
              </a:prstClr>
            </a:outerShdw>
          </a:effectLst>
        </p:spPr>
      </p:pic>
      <p:pic>
        <p:nvPicPr>
          <p:cNvPr id="6" name="Picture 5" descr="A map of a city&#10;&#10;Description automatically generated">
            <a:extLst>
              <a:ext uri="{FF2B5EF4-FFF2-40B4-BE49-F238E27FC236}">
                <a16:creationId xmlns:a16="http://schemas.microsoft.com/office/drawing/2014/main" id="{8C21C5AF-438E-CA1B-5DC6-486CD693F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980" y="2375877"/>
            <a:ext cx="1824783" cy="2514600"/>
          </a:xfrm>
          <a:prstGeom prst="rect">
            <a:avLst/>
          </a:prstGeom>
          <a:ln>
            <a:noFill/>
          </a:ln>
          <a:effectLst>
            <a:outerShdw blurRad="63500" sx="102000" sy="102000" algn="ctr" rotWithShape="0">
              <a:prstClr val="black">
                <a:alpha val="40000"/>
              </a:prstClr>
            </a:outerShdw>
          </a:effectLst>
        </p:spPr>
      </p:pic>
      <p:pic>
        <p:nvPicPr>
          <p:cNvPr id="8" name="Picture 7" descr="A map of a city&#10;&#10;Description automatically generated">
            <a:extLst>
              <a:ext uri="{FF2B5EF4-FFF2-40B4-BE49-F238E27FC236}">
                <a16:creationId xmlns:a16="http://schemas.microsoft.com/office/drawing/2014/main" id="{04ED2AB6-9CF2-E2C5-9D24-CA9CD77CD9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7250" y="2375877"/>
            <a:ext cx="1831409" cy="2514600"/>
          </a:xfrm>
          <a:prstGeom prst="rect">
            <a:avLst/>
          </a:prstGeom>
          <a:effectLst>
            <a:outerShdw blurRad="63500" sx="102000" sy="102000" algn="ctr" rotWithShape="0">
              <a:prstClr val="black">
                <a:alpha val="40000"/>
              </a:prstClr>
            </a:outerShdw>
          </a:effectLst>
        </p:spPr>
      </p:pic>
      <p:pic>
        <p:nvPicPr>
          <p:cNvPr id="10" name="Picture 9" descr="A map of a city&#10;&#10;Description automatically generated">
            <a:extLst>
              <a:ext uri="{FF2B5EF4-FFF2-40B4-BE49-F238E27FC236}">
                <a16:creationId xmlns:a16="http://schemas.microsoft.com/office/drawing/2014/main" id="{3CA139C9-07AC-BDAB-FB92-9FC0A50513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6146" y="2375877"/>
            <a:ext cx="1824783" cy="2514600"/>
          </a:xfrm>
          <a:prstGeom prst="rect">
            <a:avLst/>
          </a:prstGeom>
          <a:effectLst>
            <a:outerShdw blurRad="63500" sx="102000" sy="102000" algn="ctr" rotWithShape="0">
              <a:prstClr val="black">
                <a:alpha val="40000"/>
              </a:prstClr>
            </a:outerShdw>
          </a:effectLst>
        </p:spPr>
      </p:pic>
      <p:pic>
        <p:nvPicPr>
          <p:cNvPr id="12" name="Picture 11" descr="A map of a city&#10;&#10;Description automatically generated">
            <a:extLst>
              <a:ext uri="{FF2B5EF4-FFF2-40B4-BE49-F238E27FC236}">
                <a16:creationId xmlns:a16="http://schemas.microsoft.com/office/drawing/2014/main" id="{A1F966BD-4D6B-B39B-9C48-F4264038A0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8417" y="2375877"/>
            <a:ext cx="1824783" cy="2514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4687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40E2-CE0C-1B5E-650B-644416ECBB65}"/>
              </a:ext>
            </a:extLst>
          </p:cNvPr>
          <p:cNvSpPr>
            <a:spLocks noGrp="1"/>
          </p:cNvSpPr>
          <p:nvPr>
            <p:ph type="title"/>
          </p:nvPr>
        </p:nvSpPr>
        <p:spPr/>
        <p:txBody>
          <a:bodyPr/>
          <a:lstStyle/>
          <a:p>
            <a:r>
              <a:rPr lang="en-US" dirty="0"/>
              <a:t>General Awareness</a:t>
            </a:r>
          </a:p>
        </p:txBody>
      </p:sp>
      <p:sp>
        <p:nvSpPr>
          <p:cNvPr id="3" name="Content Placeholder 2">
            <a:extLst>
              <a:ext uri="{FF2B5EF4-FFF2-40B4-BE49-F238E27FC236}">
                <a16:creationId xmlns:a16="http://schemas.microsoft.com/office/drawing/2014/main" id="{3841BB01-98D8-58B6-0CB0-D7C33CA6CD1A}"/>
              </a:ext>
            </a:extLst>
          </p:cNvPr>
          <p:cNvSpPr>
            <a:spLocks noGrp="1"/>
          </p:cNvSpPr>
          <p:nvPr>
            <p:ph sz="quarter" idx="1"/>
          </p:nvPr>
        </p:nvSpPr>
        <p:spPr/>
        <p:txBody>
          <a:bodyPr>
            <a:normAutofit fontScale="70000" lnSpcReduction="20000"/>
          </a:bodyPr>
          <a:lstStyle/>
          <a:p>
            <a:r>
              <a:rPr lang="en-US" dirty="0"/>
              <a:t>Most participants had heard something about the issue, but were not participating nor following it.</a:t>
            </a:r>
          </a:p>
          <a:p>
            <a:r>
              <a:rPr lang="en-US" dirty="0"/>
              <a:t>Many questions about whether this would create a ‘strong Mayor’ or full-time Council, and whether this would change the Council – Manager form of government (answer: no).</a:t>
            </a:r>
          </a:p>
          <a:p>
            <a:r>
              <a:rPr lang="en-US" dirty="0"/>
              <a:t>Questions about whether the City is legally compelled to move to districts (answer: no).</a:t>
            </a:r>
          </a:p>
          <a:p>
            <a:r>
              <a:rPr lang="en-US" dirty="0"/>
              <a:t>Many questions about who picks a map, why is the map being drawn now, and if/when the map would be changed.</a:t>
            </a:r>
          </a:p>
          <a:p>
            <a:r>
              <a:rPr lang="en-US" dirty="0"/>
              <a:t>A few questions about the impact on current Councilmembers.</a:t>
            </a:r>
          </a:p>
          <a:p>
            <a:r>
              <a:rPr lang="en-US" dirty="0"/>
              <a:t>Some questions about 2015 vote and the College and School District changing to by-area elections and why the City did not change at the same time.</a:t>
            </a:r>
          </a:p>
          <a:p>
            <a:r>
              <a:rPr lang="en-US" dirty="0"/>
              <a:t>Compliments for city staff’s responsiveness and helpfulness (on all issues, not just districting).</a:t>
            </a:r>
          </a:p>
          <a:p>
            <a:r>
              <a:rPr lang="en-US" dirty="0"/>
              <a:t>Multiple groups expressed their appreciation for the outreach and invitation.</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BC414D0-DC16-F978-6DC3-3130395FD20C}"/>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355717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082940-6F4B-95B7-6C9D-85568CD63FC4}"/>
              </a:ext>
            </a:extLst>
          </p:cNvPr>
          <p:cNvSpPr>
            <a:spLocks noGrp="1"/>
          </p:cNvSpPr>
          <p:nvPr>
            <p:ph type="body" idx="1"/>
          </p:nvPr>
        </p:nvSpPr>
        <p:spPr/>
        <p:txBody>
          <a:bodyPr/>
          <a:lstStyle/>
          <a:p>
            <a:r>
              <a:rPr lang="en-US" dirty="0">
                <a:solidFill>
                  <a:srgbClr val="002060"/>
                </a:solidFill>
              </a:rPr>
              <a:t>No formal organization position was taken by any stakeholder group, but some individuals did offer their preferences.</a:t>
            </a:r>
          </a:p>
          <a:p>
            <a:endParaRPr lang="en-US" dirty="0">
              <a:solidFill>
                <a:srgbClr val="002060"/>
              </a:solidFill>
            </a:endParaRPr>
          </a:p>
        </p:txBody>
      </p:sp>
      <p:sp>
        <p:nvSpPr>
          <p:cNvPr id="5" name="Title 4">
            <a:extLst>
              <a:ext uri="{FF2B5EF4-FFF2-40B4-BE49-F238E27FC236}">
                <a16:creationId xmlns:a16="http://schemas.microsoft.com/office/drawing/2014/main" id="{E14F5A5F-E2F7-E3DE-1015-AE1663B15B7A}"/>
              </a:ext>
            </a:extLst>
          </p:cNvPr>
          <p:cNvSpPr>
            <a:spLocks noGrp="1"/>
          </p:cNvSpPr>
          <p:nvPr>
            <p:ph type="title"/>
          </p:nvPr>
        </p:nvSpPr>
        <p:spPr/>
        <p:txBody>
          <a:bodyPr/>
          <a:lstStyle/>
          <a:p>
            <a:r>
              <a:rPr lang="en-US" b="1" dirty="0">
                <a:solidFill>
                  <a:srgbClr val="002060"/>
                </a:solidFill>
              </a:rPr>
              <a:t>Specific Feedback</a:t>
            </a:r>
          </a:p>
        </p:txBody>
      </p:sp>
      <p:sp>
        <p:nvSpPr>
          <p:cNvPr id="4" name="Date Placeholder 3">
            <a:extLst>
              <a:ext uri="{FF2B5EF4-FFF2-40B4-BE49-F238E27FC236}">
                <a16:creationId xmlns:a16="http://schemas.microsoft.com/office/drawing/2014/main" id="{6E8D33F7-107F-0488-DDF1-82AEFE1EF7EA}"/>
              </a:ext>
            </a:extLst>
          </p:cNvPr>
          <p:cNvSpPr>
            <a:spLocks noGrp="1"/>
          </p:cNvSpPr>
          <p:nvPr>
            <p:ph type="dt" sz="half" idx="2"/>
          </p:nvPr>
        </p:nvSpPr>
        <p:spPr/>
        <p:txBody>
          <a:bodyPr/>
          <a:lstStyle/>
          <a:p>
            <a:r>
              <a:rPr lang="en-US"/>
              <a:t>April 3, 2024</a:t>
            </a:r>
            <a:endParaRPr lang="en-US" dirty="0"/>
          </a:p>
        </p:txBody>
      </p:sp>
    </p:spTree>
    <p:extLst>
      <p:ext uri="{BB962C8B-B14F-4D97-AF65-F5344CB8AC3E}">
        <p14:creationId xmlns:p14="http://schemas.microsoft.com/office/powerpoint/2010/main" val="11881044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BF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6618</TotalTime>
  <Words>1557</Words>
  <Application>Microsoft Office PowerPoint</Application>
  <PresentationFormat>On-screen Show (4:3)</PresentationFormat>
  <Paragraphs>229</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City of Glendale Districting Stakeholder Meeting Results</vt:lpstr>
      <vt:lpstr>This Session’s Goals</vt:lpstr>
      <vt:lpstr>PowerPoint Presentation</vt:lpstr>
      <vt:lpstr>Stakeholder Meetings</vt:lpstr>
      <vt:lpstr>Stakeholder Participation</vt:lpstr>
      <vt:lpstr>Stakeholder Meeting Format</vt:lpstr>
      <vt:lpstr>Maps Presented</vt:lpstr>
      <vt:lpstr>General Awareness</vt:lpstr>
      <vt:lpstr>Specific Feedback</vt:lpstr>
      <vt:lpstr>Individual Feedback on Districting</vt:lpstr>
      <vt:lpstr>Individual Specific Map Comments</vt:lpstr>
      <vt:lpstr>Other Groups Contacted</vt:lpstr>
      <vt:lpstr>Draft Map Discussion</vt:lpstr>
      <vt:lpstr>How to Stay Engaged</vt:lpstr>
    </vt:vector>
  </TitlesOfParts>
  <Company>Claremont McKenna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 Presentation</dc:title>
  <dc:creator>Douglas Johnson</dc:creator>
  <cp:lastModifiedBy>Sydni Overly</cp:lastModifiedBy>
  <cp:revision>555</cp:revision>
  <cp:lastPrinted>2023-10-10T04:37:53Z</cp:lastPrinted>
  <dcterms:created xsi:type="dcterms:W3CDTF">2011-05-19T00:29:13Z</dcterms:created>
  <dcterms:modified xsi:type="dcterms:W3CDTF">2024-03-27T16:24:03Z</dcterms:modified>
</cp:coreProperties>
</file>